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3" r:id="rId2"/>
    <p:sldId id="274" r:id="rId3"/>
    <p:sldId id="284" r:id="rId4"/>
    <p:sldId id="281" r:id="rId5"/>
    <p:sldId id="264" r:id="rId6"/>
    <p:sldId id="260" r:id="rId7"/>
    <p:sldId id="285" r:id="rId8"/>
    <p:sldId id="286" r:id="rId9"/>
    <p:sldId id="287" r:id="rId10"/>
    <p:sldId id="290" r:id="rId11"/>
    <p:sldId id="266" r:id="rId12"/>
    <p:sldId id="269" r:id="rId13"/>
    <p:sldId id="275" r:id="rId14"/>
    <p:sldId id="278" r:id="rId15"/>
    <p:sldId id="291" r:id="rId16"/>
    <p:sldId id="292" r:id="rId17"/>
    <p:sldId id="277"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68" autoAdjust="0"/>
    <p:restoredTop sz="94580"/>
  </p:normalViewPr>
  <p:slideViewPr>
    <p:cSldViewPr snapToGrid="0" snapToObjects="1">
      <p:cViewPr varScale="1">
        <p:scale>
          <a:sx n="78" d="100"/>
          <a:sy n="78" d="100"/>
        </p:scale>
        <p:origin x="11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19E4C-2750-4297-94AD-687946A93261}" type="datetimeFigureOut">
              <a:rPr lang="en-IN" smtClean="0"/>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8413F-051E-4525-8015-D04A68E9550B}" type="slidenum">
              <a:rPr lang="en-IN" smtClean="0"/>
              <a:t>‹#›</a:t>
            </a:fld>
            <a:endParaRPr lang="en-IN"/>
          </a:p>
        </p:txBody>
      </p:sp>
    </p:spTree>
    <p:extLst>
      <p:ext uri="{BB962C8B-B14F-4D97-AF65-F5344CB8AC3E}">
        <p14:creationId xmlns:p14="http://schemas.microsoft.com/office/powerpoint/2010/main" val="91578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78413F-051E-4525-8015-D04A68E9550B}" type="slidenum">
              <a:rPr lang="en-IN" smtClean="0"/>
              <a:t>3</a:t>
            </a:fld>
            <a:endParaRPr lang="en-IN"/>
          </a:p>
        </p:txBody>
      </p:sp>
    </p:spTree>
    <p:extLst>
      <p:ext uri="{BB962C8B-B14F-4D97-AF65-F5344CB8AC3E}">
        <p14:creationId xmlns:p14="http://schemas.microsoft.com/office/powerpoint/2010/main" val="421215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78413F-051E-4525-8015-D04A68E9550B}" type="slidenum">
              <a:rPr lang="en-IN" smtClean="0"/>
              <a:t>6</a:t>
            </a:fld>
            <a:endParaRPr lang="en-IN"/>
          </a:p>
        </p:txBody>
      </p:sp>
    </p:spTree>
    <p:extLst>
      <p:ext uri="{BB962C8B-B14F-4D97-AF65-F5344CB8AC3E}">
        <p14:creationId xmlns:p14="http://schemas.microsoft.com/office/powerpoint/2010/main" val="429338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9757-92F7-C444-928D-0B17170FA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1FF4D1-B6EF-7743-8B69-79A28942B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C5750-808F-0440-B51D-673BA042D943}"/>
              </a:ext>
            </a:extLst>
          </p:cNvPr>
          <p:cNvSpPr>
            <a:spLocks noGrp="1"/>
          </p:cNvSpPr>
          <p:nvPr>
            <p:ph type="dt" sz="half" idx="10"/>
          </p:nvPr>
        </p:nvSpPr>
        <p:spPr/>
        <p:txBody>
          <a:bodyPr/>
          <a:lstStyle/>
          <a:p>
            <a:fld id="{30675526-7616-467D-BB50-8385C143C40D}" type="datetime1">
              <a:rPr lang="en-US" smtClean="0"/>
              <a:t>9/14/2022</a:t>
            </a:fld>
            <a:endParaRPr lang="en-US"/>
          </a:p>
        </p:txBody>
      </p:sp>
      <p:sp>
        <p:nvSpPr>
          <p:cNvPr id="5" name="Footer Placeholder 4">
            <a:extLst>
              <a:ext uri="{FF2B5EF4-FFF2-40B4-BE49-F238E27FC236}">
                <a16:creationId xmlns:a16="http://schemas.microsoft.com/office/drawing/2014/main" id="{E6A6AE27-353E-6D46-AB4A-0328F4A69809}"/>
              </a:ext>
            </a:extLst>
          </p:cNvPr>
          <p:cNvSpPr>
            <a:spLocks noGrp="1"/>
          </p:cNvSpPr>
          <p:nvPr>
            <p:ph type="ftr" sz="quarter" idx="11"/>
          </p:nvPr>
        </p:nvSpPr>
        <p:spPr/>
        <p:txBody>
          <a:bodyPr/>
          <a:lstStyle/>
          <a:p>
            <a:r>
              <a:rPr lang="en-US"/>
              <a:t>Department of ECE</a:t>
            </a:r>
          </a:p>
        </p:txBody>
      </p:sp>
      <p:sp>
        <p:nvSpPr>
          <p:cNvPr id="6" name="Slide Number Placeholder 5">
            <a:extLst>
              <a:ext uri="{FF2B5EF4-FFF2-40B4-BE49-F238E27FC236}">
                <a16:creationId xmlns:a16="http://schemas.microsoft.com/office/drawing/2014/main" id="{AE209D24-39D8-584D-89FD-404F557A485C}"/>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394388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ECE1-ACA5-514F-954E-D3228D3BA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921FB-4CF6-3149-8BD1-1A26727771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16175-6165-724C-AB00-BA0C17E8929B}"/>
              </a:ext>
            </a:extLst>
          </p:cNvPr>
          <p:cNvSpPr>
            <a:spLocks noGrp="1"/>
          </p:cNvSpPr>
          <p:nvPr>
            <p:ph type="dt" sz="half" idx="10"/>
          </p:nvPr>
        </p:nvSpPr>
        <p:spPr/>
        <p:txBody>
          <a:bodyPr/>
          <a:lstStyle/>
          <a:p>
            <a:fld id="{94B980F9-B2A2-4167-933A-BC9F02CE9D69}" type="datetime1">
              <a:rPr lang="en-US" smtClean="0"/>
              <a:t>9/14/2022</a:t>
            </a:fld>
            <a:endParaRPr lang="en-US"/>
          </a:p>
        </p:txBody>
      </p:sp>
      <p:sp>
        <p:nvSpPr>
          <p:cNvPr id="5" name="Footer Placeholder 4">
            <a:extLst>
              <a:ext uri="{FF2B5EF4-FFF2-40B4-BE49-F238E27FC236}">
                <a16:creationId xmlns:a16="http://schemas.microsoft.com/office/drawing/2014/main" id="{D1D2E658-C6A7-AF46-B9BF-963B5AC66819}"/>
              </a:ext>
            </a:extLst>
          </p:cNvPr>
          <p:cNvSpPr>
            <a:spLocks noGrp="1"/>
          </p:cNvSpPr>
          <p:nvPr>
            <p:ph type="ftr" sz="quarter" idx="11"/>
          </p:nvPr>
        </p:nvSpPr>
        <p:spPr/>
        <p:txBody>
          <a:bodyPr/>
          <a:lstStyle/>
          <a:p>
            <a:r>
              <a:rPr lang="en-US"/>
              <a:t>Department of ECE</a:t>
            </a:r>
          </a:p>
        </p:txBody>
      </p:sp>
      <p:sp>
        <p:nvSpPr>
          <p:cNvPr id="6" name="Slide Number Placeholder 5">
            <a:extLst>
              <a:ext uri="{FF2B5EF4-FFF2-40B4-BE49-F238E27FC236}">
                <a16:creationId xmlns:a16="http://schemas.microsoft.com/office/drawing/2014/main" id="{A9598E4D-68D3-FF4D-BBDE-899E0D6E80CE}"/>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509014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BC0D2-E905-9D4E-9BAD-4CA488BD12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CAA7FF-2543-9E40-82CA-18E8288F0C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76EAF-1BB7-A34D-BF2B-2AFAA1EF96B0}"/>
              </a:ext>
            </a:extLst>
          </p:cNvPr>
          <p:cNvSpPr>
            <a:spLocks noGrp="1"/>
          </p:cNvSpPr>
          <p:nvPr>
            <p:ph type="dt" sz="half" idx="10"/>
          </p:nvPr>
        </p:nvSpPr>
        <p:spPr/>
        <p:txBody>
          <a:bodyPr/>
          <a:lstStyle/>
          <a:p>
            <a:fld id="{00C31AB2-57F8-415D-95B4-D8A84C62C116}" type="datetime1">
              <a:rPr lang="en-US" smtClean="0"/>
              <a:t>9/14/2022</a:t>
            </a:fld>
            <a:endParaRPr lang="en-US"/>
          </a:p>
        </p:txBody>
      </p:sp>
      <p:sp>
        <p:nvSpPr>
          <p:cNvPr id="5" name="Footer Placeholder 4">
            <a:extLst>
              <a:ext uri="{FF2B5EF4-FFF2-40B4-BE49-F238E27FC236}">
                <a16:creationId xmlns:a16="http://schemas.microsoft.com/office/drawing/2014/main" id="{E6555660-95CC-B640-903D-7B5FD06FF855}"/>
              </a:ext>
            </a:extLst>
          </p:cNvPr>
          <p:cNvSpPr>
            <a:spLocks noGrp="1"/>
          </p:cNvSpPr>
          <p:nvPr>
            <p:ph type="ftr" sz="quarter" idx="11"/>
          </p:nvPr>
        </p:nvSpPr>
        <p:spPr/>
        <p:txBody>
          <a:bodyPr/>
          <a:lstStyle/>
          <a:p>
            <a:r>
              <a:rPr lang="en-US"/>
              <a:t>Department of ECE</a:t>
            </a:r>
          </a:p>
        </p:txBody>
      </p:sp>
      <p:sp>
        <p:nvSpPr>
          <p:cNvPr id="6" name="Slide Number Placeholder 5">
            <a:extLst>
              <a:ext uri="{FF2B5EF4-FFF2-40B4-BE49-F238E27FC236}">
                <a16:creationId xmlns:a16="http://schemas.microsoft.com/office/drawing/2014/main" id="{FFC91025-40E8-0744-94DF-98583A57379F}"/>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7389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ECE-5997-9545-ABDD-3FD4D574E3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4288A4-D80A-1B48-9124-2F106B699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6B1C9-611A-2949-B9DE-7C28B35D1B9F}"/>
              </a:ext>
            </a:extLst>
          </p:cNvPr>
          <p:cNvSpPr>
            <a:spLocks noGrp="1"/>
          </p:cNvSpPr>
          <p:nvPr>
            <p:ph type="dt" sz="half" idx="10"/>
          </p:nvPr>
        </p:nvSpPr>
        <p:spPr/>
        <p:txBody>
          <a:bodyPr/>
          <a:lstStyle/>
          <a:p>
            <a:fld id="{A4C97F4F-4A41-4AA8-8A4E-522D35C1BF8F}" type="datetime1">
              <a:rPr lang="en-US" smtClean="0"/>
              <a:t>9/14/2022</a:t>
            </a:fld>
            <a:endParaRPr lang="en-US"/>
          </a:p>
        </p:txBody>
      </p:sp>
      <p:sp>
        <p:nvSpPr>
          <p:cNvPr id="5" name="Footer Placeholder 4">
            <a:extLst>
              <a:ext uri="{FF2B5EF4-FFF2-40B4-BE49-F238E27FC236}">
                <a16:creationId xmlns:a16="http://schemas.microsoft.com/office/drawing/2014/main" id="{4DC44810-80B0-9B45-A437-BD0647CAE6E9}"/>
              </a:ext>
            </a:extLst>
          </p:cNvPr>
          <p:cNvSpPr>
            <a:spLocks noGrp="1"/>
          </p:cNvSpPr>
          <p:nvPr>
            <p:ph type="ftr" sz="quarter" idx="11"/>
          </p:nvPr>
        </p:nvSpPr>
        <p:spPr/>
        <p:txBody>
          <a:bodyPr/>
          <a:lstStyle/>
          <a:p>
            <a:r>
              <a:rPr lang="en-US"/>
              <a:t>Department of ECE</a:t>
            </a:r>
          </a:p>
        </p:txBody>
      </p:sp>
      <p:sp>
        <p:nvSpPr>
          <p:cNvPr id="6" name="Slide Number Placeholder 5">
            <a:extLst>
              <a:ext uri="{FF2B5EF4-FFF2-40B4-BE49-F238E27FC236}">
                <a16:creationId xmlns:a16="http://schemas.microsoft.com/office/drawing/2014/main" id="{317F82B8-700D-104C-8F7B-98B7B93D768D}"/>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50878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4A4F-2D27-114D-ADBD-A27D286600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48392-FE92-2A4A-8436-7F0DC5A9C0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ECE58F-9857-EA45-95E4-14E8A2A3592A}"/>
              </a:ext>
            </a:extLst>
          </p:cNvPr>
          <p:cNvSpPr>
            <a:spLocks noGrp="1"/>
          </p:cNvSpPr>
          <p:nvPr>
            <p:ph type="dt" sz="half" idx="10"/>
          </p:nvPr>
        </p:nvSpPr>
        <p:spPr/>
        <p:txBody>
          <a:bodyPr/>
          <a:lstStyle/>
          <a:p>
            <a:fld id="{8D9147C0-ED7C-4C50-B6E0-7E1505702B09}" type="datetime1">
              <a:rPr lang="en-US" smtClean="0"/>
              <a:t>9/14/2022</a:t>
            </a:fld>
            <a:endParaRPr lang="en-US"/>
          </a:p>
        </p:txBody>
      </p:sp>
      <p:sp>
        <p:nvSpPr>
          <p:cNvPr id="5" name="Footer Placeholder 4">
            <a:extLst>
              <a:ext uri="{FF2B5EF4-FFF2-40B4-BE49-F238E27FC236}">
                <a16:creationId xmlns:a16="http://schemas.microsoft.com/office/drawing/2014/main" id="{88979DA3-2371-9D4E-8506-36E75BE16F57}"/>
              </a:ext>
            </a:extLst>
          </p:cNvPr>
          <p:cNvSpPr>
            <a:spLocks noGrp="1"/>
          </p:cNvSpPr>
          <p:nvPr>
            <p:ph type="ftr" sz="quarter" idx="11"/>
          </p:nvPr>
        </p:nvSpPr>
        <p:spPr/>
        <p:txBody>
          <a:bodyPr/>
          <a:lstStyle/>
          <a:p>
            <a:r>
              <a:rPr lang="en-US"/>
              <a:t>Department of ECE</a:t>
            </a:r>
          </a:p>
        </p:txBody>
      </p:sp>
      <p:sp>
        <p:nvSpPr>
          <p:cNvPr id="6" name="Slide Number Placeholder 5">
            <a:extLst>
              <a:ext uri="{FF2B5EF4-FFF2-40B4-BE49-F238E27FC236}">
                <a16:creationId xmlns:a16="http://schemas.microsoft.com/office/drawing/2014/main" id="{F548510F-0D9F-1F4F-A597-88C7BC362D02}"/>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165086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3FE5-2F3A-C147-B87E-E12FAF9AA2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FAB9E-FBA6-B943-BA4A-72AC5B665B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6C96A-F59C-CA40-A918-9BC869E6E5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A966EE-DB13-6F4E-A145-B0226C70DB40}"/>
              </a:ext>
            </a:extLst>
          </p:cNvPr>
          <p:cNvSpPr>
            <a:spLocks noGrp="1"/>
          </p:cNvSpPr>
          <p:nvPr>
            <p:ph type="dt" sz="half" idx="10"/>
          </p:nvPr>
        </p:nvSpPr>
        <p:spPr/>
        <p:txBody>
          <a:bodyPr/>
          <a:lstStyle/>
          <a:p>
            <a:fld id="{99904575-6B59-458C-8C7E-A4C278EDDD48}" type="datetime1">
              <a:rPr lang="en-US" smtClean="0"/>
              <a:t>9/14/2022</a:t>
            </a:fld>
            <a:endParaRPr lang="en-US"/>
          </a:p>
        </p:txBody>
      </p:sp>
      <p:sp>
        <p:nvSpPr>
          <p:cNvPr id="6" name="Footer Placeholder 5">
            <a:extLst>
              <a:ext uri="{FF2B5EF4-FFF2-40B4-BE49-F238E27FC236}">
                <a16:creationId xmlns:a16="http://schemas.microsoft.com/office/drawing/2014/main" id="{79DCDDCD-E846-8D4C-BD66-4DAEE2B18AD6}"/>
              </a:ext>
            </a:extLst>
          </p:cNvPr>
          <p:cNvSpPr>
            <a:spLocks noGrp="1"/>
          </p:cNvSpPr>
          <p:nvPr>
            <p:ph type="ftr" sz="quarter" idx="11"/>
          </p:nvPr>
        </p:nvSpPr>
        <p:spPr/>
        <p:txBody>
          <a:bodyPr/>
          <a:lstStyle/>
          <a:p>
            <a:r>
              <a:rPr lang="en-US"/>
              <a:t>Department of ECE</a:t>
            </a:r>
          </a:p>
        </p:txBody>
      </p:sp>
      <p:sp>
        <p:nvSpPr>
          <p:cNvPr id="7" name="Slide Number Placeholder 6">
            <a:extLst>
              <a:ext uri="{FF2B5EF4-FFF2-40B4-BE49-F238E27FC236}">
                <a16:creationId xmlns:a16="http://schemas.microsoft.com/office/drawing/2014/main" id="{5428B6A7-605B-7840-A9FB-AD222F76698E}"/>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1940426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8E3C-1D03-E440-9C76-912B1F989D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C4E1BE-2D6A-A747-BA35-43B15F307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A097EA-A4CB-884B-9AC3-8F34CF1C97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09639C-D303-954B-8875-70C3A4F77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FECDC1-52F7-6E48-ABF3-27EAA3A437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ABCB3-CCA8-0545-A1D6-D4801488AFFD}"/>
              </a:ext>
            </a:extLst>
          </p:cNvPr>
          <p:cNvSpPr>
            <a:spLocks noGrp="1"/>
          </p:cNvSpPr>
          <p:nvPr>
            <p:ph type="dt" sz="half" idx="10"/>
          </p:nvPr>
        </p:nvSpPr>
        <p:spPr/>
        <p:txBody>
          <a:bodyPr/>
          <a:lstStyle/>
          <a:p>
            <a:fld id="{A47784B0-0F77-462A-971B-2A32DE998BE1}" type="datetime1">
              <a:rPr lang="en-US" smtClean="0"/>
              <a:t>9/14/2022</a:t>
            </a:fld>
            <a:endParaRPr lang="en-US"/>
          </a:p>
        </p:txBody>
      </p:sp>
      <p:sp>
        <p:nvSpPr>
          <p:cNvPr id="8" name="Footer Placeholder 7">
            <a:extLst>
              <a:ext uri="{FF2B5EF4-FFF2-40B4-BE49-F238E27FC236}">
                <a16:creationId xmlns:a16="http://schemas.microsoft.com/office/drawing/2014/main" id="{1D93F263-DA86-2D40-840A-6735EFE5503B}"/>
              </a:ext>
            </a:extLst>
          </p:cNvPr>
          <p:cNvSpPr>
            <a:spLocks noGrp="1"/>
          </p:cNvSpPr>
          <p:nvPr>
            <p:ph type="ftr" sz="quarter" idx="11"/>
          </p:nvPr>
        </p:nvSpPr>
        <p:spPr/>
        <p:txBody>
          <a:bodyPr/>
          <a:lstStyle/>
          <a:p>
            <a:r>
              <a:rPr lang="en-US"/>
              <a:t>Department of ECE</a:t>
            </a:r>
          </a:p>
        </p:txBody>
      </p:sp>
      <p:sp>
        <p:nvSpPr>
          <p:cNvPr id="9" name="Slide Number Placeholder 8">
            <a:extLst>
              <a:ext uri="{FF2B5EF4-FFF2-40B4-BE49-F238E27FC236}">
                <a16:creationId xmlns:a16="http://schemas.microsoft.com/office/drawing/2014/main" id="{3FA634D1-BA68-754D-BB41-EA581278786E}"/>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98366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2AC0-9883-4D49-BDBD-89CBEA0FFA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D2D828-7629-CD4E-BC14-46BD1A1EB6AE}"/>
              </a:ext>
            </a:extLst>
          </p:cNvPr>
          <p:cNvSpPr>
            <a:spLocks noGrp="1"/>
          </p:cNvSpPr>
          <p:nvPr>
            <p:ph type="dt" sz="half" idx="10"/>
          </p:nvPr>
        </p:nvSpPr>
        <p:spPr/>
        <p:txBody>
          <a:bodyPr/>
          <a:lstStyle/>
          <a:p>
            <a:fld id="{A0F4FD17-3892-4984-8156-4148815F567F}" type="datetime1">
              <a:rPr lang="en-US" smtClean="0"/>
              <a:t>9/14/2022</a:t>
            </a:fld>
            <a:endParaRPr lang="en-US"/>
          </a:p>
        </p:txBody>
      </p:sp>
      <p:sp>
        <p:nvSpPr>
          <p:cNvPr id="4" name="Footer Placeholder 3">
            <a:extLst>
              <a:ext uri="{FF2B5EF4-FFF2-40B4-BE49-F238E27FC236}">
                <a16:creationId xmlns:a16="http://schemas.microsoft.com/office/drawing/2014/main" id="{37469B75-8536-1E4E-BDB4-2022712550F8}"/>
              </a:ext>
            </a:extLst>
          </p:cNvPr>
          <p:cNvSpPr>
            <a:spLocks noGrp="1"/>
          </p:cNvSpPr>
          <p:nvPr>
            <p:ph type="ftr" sz="quarter" idx="11"/>
          </p:nvPr>
        </p:nvSpPr>
        <p:spPr/>
        <p:txBody>
          <a:bodyPr/>
          <a:lstStyle/>
          <a:p>
            <a:r>
              <a:rPr lang="en-US"/>
              <a:t>Department of ECE</a:t>
            </a:r>
          </a:p>
        </p:txBody>
      </p:sp>
      <p:sp>
        <p:nvSpPr>
          <p:cNvPr id="5" name="Slide Number Placeholder 4">
            <a:extLst>
              <a:ext uri="{FF2B5EF4-FFF2-40B4-BE49-F238E27FC236}">
                <a16:creationId xmlns:a16="http://schemas.microsoft.com/office/drawing/2014/main" id="{1CCD4771-1607-814D-A60D-9F3DA54574EB}"/>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325154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BC625E-494B-C148-88B0-48F6F3C144DD}"/>
              </a:ext>
            </a:extLst>
          </p:cNvPr>
          <p:cNvSpPr>
            <a:spLocks noGrp="1"/>
          </p:cNvSpPr>
          <p:nvPr>
            <p:ph type="dt" sz="half" idx="10"/>
          </p:nvPr>
        </p:nvSpPr>
        <p:spPr/>
        <p:txBody>
          <a:bodyPr/>
          <a:lstStyle/>
          <a:p>
            <a:fld id="{997D4201-FFEE-4107-9586-E650DA2B6FA9}" type="datetime1">
              <a:rPr lang="en-US" smtClean="0"/>
              <a:t>9/14/2022</a:t>
            </a:fld>
            <a:endParaRPr lang="en-US"/>
          </a:p>
        </p:txBody>
      </p:sp>
      <p:sp>
        <p:nvSpPr>
          <p:cNvPr id="3" name="Footer Placeholder 2">
            <a:extLst>
              <a:ext uri="{FF2B5EF4-FFF2-40B4-BE49-F238E27FC236}">
                <a16:creationId xmlns:a16="http://schemas.microsoft.com/office/drawing/2014/main" id="{8E23E07C-0289-1B42-A19F-D6B7960DA579}"/>
              </a:ext>
            </a:extLst>
          </p:cNvPr>
          <p:cNvSpPr>
            <a:spLocks noGrp="1"/>
          </p:cNvSpPr>
          <p:nvPr>
            <p:ph type="ftr" sz="quarter" idx="11"/>
          </p:nvPr>
        </p:nvSpPr>
        <p:spPr/>
        <p:txBody>
          <a:bodyPr/>
          <a:lstStyle/>
          <a:p>
            <a:r>
              <a:rPr lang="en-US"/>
              <a:t>Department of ECE</a:t>
            </a:r>
          </a:p>
        </p:txBody>
      </p:sp>
      <p:sp>
        <p:nvSpPr>
          <p:cNvPr id="4" name="Slide Number Placeholder 3">
            <a:extLst>
              <a:ext uri="{FF2B5EF4-FFF2-40B4-BE49-F238E27FC236}">
                <a16:creationId xmlns:a16="http://schemas.microsoft.com/office/drawing/2014/main" id="{A65D20AD-90CD-C24A-AAC9-6C7C79F8131E}"/>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426243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504E-D14D-FA4A-A190-3D27C0281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8D1377-D2AB-2F40-9FBB-BE7A44CB3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02850C-E357-D147-9506-804D0A6A94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CD3188-7B87-FD40-8856-91B3A2556EF8}"/>
              </a:ext>
            </a:extLst>
          </p:cNvPr>
          <p:cNvSpPr>
            <a:spLocks noGrp="1"/>
          </p:cNvSpPr>
          <p:nvPr>
            <p:ph type="dt" sz="half" idx="10"/>
          </p:nvPr>
        </p:nvSpPr>
        <p:spPr/>
        <p:txBody>
          <a:bodyPr/>
          <a:lstStyle/>
          <a:p>
            <a:fld id="{58BFD5DA-2D4F-48E9-ADE0-D374815D1E07}" type="datetime1">
              <a:rPr lang="en-US" smtClean="0"/>
              <a:t>9/14/2022</a:t>
            </a:fld>
            <a:endParaRPr lang="en-US"/>
          </a:p>
        </p:txBody>
      </p:sp>
      <p:sp>
        <p:nvSpPr>
          <p:cNvPr id="6" name="Footer Placeholder 5">
            <a:extLst>
              <a:ext uri="{FF2B5EF4-FFF2-40B4-BE49-F238E27FC236}">
                <a16:creationId xmlns:a16="http://schemas.microsoft.com/office/drawing/2014/main" id="{561A5764-58FB-6244-A678-741E984109C1}"/>
              </a:ext>
            </a:extLst>
          </p:cNvPr>
          <p:cNvSpPr>
            <a:spLocks noGrp="1"/>
          </p:cNvSpPr>
          <p:nvPr>
            <p:ph type="ftr" sz="quarter" idx="11"/>
          </p:nvPr>
        </p:nvSpPr>
        <p:spPr/>
        <p:txBody>
          <a:bodyPr/>
          <a:lstStyle/>
          <a:p>
            <a:r>
              <a:rPr lang="en-US"/>
              <a:t>Department of ECE</a:t>
            </a:r>
          </a:p>
        </p:txBody>
      </p:sp>
      <p:sp>
        <p:nvSpPr>
          <p:cNvPr id="7" name="Slide Number Placeholder 6">
            <a:extLst>
              <a:ext uri="{FF2B5EF4-FFF2-40B4-BE49-F238E27FC236}">
                <a16:creationId xmlns:a16="http://schemas.microsoft.com/office/drawing/2014/main" id="{EB267302-A720-3040-A7E4-E641BFA80651}"/>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13728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3F50-0B63-F04E-AD2F-04A15D003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CD7597-F4E3-8642-A0E7-7AB2E0A0D0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06BA44-6CA3-F342-AAC8-876F7A4CD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0CD13E-5707-BE45-9D9F-544A49A0B8CB}"/>
              </a:ext>
            </a:extLst>
          </p:cNvPr>
          <p:cNvSpPr>
            <a:spLocks noGrp="1"/>
          </p:cNvSpPr>
          <p:nvPr>
            <p:ph type="dt" sz="half" idx="10"/>
          </p:nvPr>
        </p:nvSpPr>
        <p:spPr/>
        <p:txBody>
          <a:bodyPr/>
          <a:lstStyle/>
          <a:p>
            <a:fld id="{7A74CA20-3C89-4CAE-BBCD-E9320319D23F}" type="datetime1">
              <a:rPr lang="en-US" smtClean="0"/>
              <a:t>9/14/2022</a:t>
            </a:fld>
            <a:endParaRPr lang="en-US"/>
          </a:p>
        </p:txBody>
      </p:sp>
      <p:sp>
        <p:nvSpPr>
          <p:cNvPr id="6" name="Footer Placeholder 5">
            <a:extLst>
              <a:ext uri="{FF2B5EF4-FFF2-40B4-BE49-F238E27FC236}">
                <a16:creationId xmlns:a16="http://schemas.microsoft.com/office/drawing/2014/main" id="{74D5E428-3804-BB47-B96D-857420FCACD5}"/>
              </a:ext>
            </a:extLst>
          </p:cNvPr>
          <p:cNvSpPr>
            <a:spLocks noGrp="1"/>
          </p:cNvSpPr>
          <p:nvPr>
            <p:ph type="ftr" sz="quarter" idx="11"/>
          </p:nvPr>
        </p:nvSpPr>
        <p:spPr/>
        <p:txBody>
          <a:bodyPr/>
          <a:lstStyle/>
          <a:p>
            <a:r>
              <a:rPr lang="en-US"/>
              <a:t>Department of ECE</a:t>
            </a:r>
          </a:p>
        </p:txBody>
      </p:sp>
      <p:sp>
        <p:nvSpPr>
          <p:cNvPr id="7" name="Slide Number Placeholder 6">
            <a:extLst>
              <a:ext uri="{FF2B5EF4-FFF2-40B4-BE49-F238E27FC236}">
                <a16:creationId xmlns:a16="http://schemas.microsoft.com/office/drawing/2014/main" id="{0321980B-89BF-A24C-8A04-F30503CB5BA0}"/>
              </a:ext>
            </a:extLst>
          </p:cNvPr>
          <p:cNvSpPr>
            <a:spLocks noGrp="1"/>
          </p:cNvSpPr>
          <p:nvPr>
            <p:ph type="sldNum" sz="quarter" idx="12"/>
          </p:nvPr>
        </p:nvSpPr>
        <p:spPr/>
        <p:txBody>
          <a:bodyPr/>
          <a:lstStyle/>
          <a:p>
            <a:fld id="{53FB0BE4-6B4E-7B46-86FF-C665A9A12859}" type="slidenum">
              <a:rPr lang="en-US" smtClean="0"/>
              <a:t>‹#›</a:t>
            </a:fld>
            <a:endParaRPr lang="en-US"/>
          </a:p>
        </p:txBody>
      </p:sp>
    </p:spTree>
    <p:extLst>
      <p:ext uri="{BB962C8B-B14F-4D97-AF65-F5344CB8AC3E}">
        <p14:creationId xmlns:p14="http://schemas.microsoft.com/office/powerpoint/2010/main" val="397766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F9802-D0FB-1D43-BC0B-150C457DDA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BBDCC5-D2EA-FD4E-BAFE-2541FDE38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0A419-5546-D345-9BB4-2A8BFF342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AB0EF-0D8B-4F52-9034-D4F1AD8AE769}" type="datetime1">
              <a:rPr lang="en-US" smtClean="0"/>
              <a:t>9/14/2022</a:t>
            </a:fld>
            <a:endParaRPr lang="en-US"/>
          </a:p>
        </p:txBody>
      </p:sp>
      <p:sp>
        <p:nvSpPr>
          <p:cNvPr id="5" name="Footer Placeholder 4">
            <a:extLst>
              <a:ext uri="{FF2B5EF4-FFF2-40B4-BE49-F238E27FC236}">
                <a16:creationId xmlns:a16="http://schemas.microsoft.com/office/drawing/2014/main" id="{A57F2750-689F-6B47-AE13-A85BD5ECD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ECE</a:t>
            </a:r>
          </a:p>
        </p:txBody>
      </p:sp>
      <p:sp>
        <p:nvSpPr>
          <p:cNvPr id="6" name="Slide Number Placeholder 5">
            <a:extLst>
              <a:ext uri="{FF2B5EF4-FFF2-40B4-BE49-F238E27FC236}">
                <a16:creationId xmlns:a16="http://schemas.microsoft.com/office/drawing/2014/main" id="{C0CFCD98-DC9F-E649-80D8-F20E37841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FB0BE4-6B4E-7B46-86FF-C665A9A12859}" type="slidenum">
              <a:rPr lang="en-US" smtClean="0"/>
              <a:t>‹#›</a:t>
            </a:fld>
            <a:endParaRPr lang="en-US"/>
          </a:p>
        </p:txBody>
      </p:sp>
    </p:spTree>
    <p:extLst>
      <p:ext uri="{BB962C8B-B14F-4D97-AF65-F5344CB8AC3E}">
        <p14:creationId xmlns:p14="http://schemas.microsoft.com/office/powerpoint/2010/main" val="746945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file:////var/folders/h_/hmytmr210rb23vx7842mybgh0000gn/T/com.microsoft.Word/WebArchiveCopyPasteTempFiles/9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graphene-info.com/graphene-introduction" TargetMode="External"/><Relationship Id="rId7" Type="http://schemas.openxmlformats.org/officeDocument/2006/relationships/hyperlink" Target="https://www.arduino.cc/en/softwar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researchgate.net/publication/232575248_THE_RFID_TECHNOLOGY_AND_ITS_APPLICATIONS_A_REVIEW" TargetMode="External"/><Relationship Id="rId5" Type="http://schemas.openxmlformats.org/officeDocument/2006/relationships/hyperlink" Target="https://www.techtarget.com/iotagenda/definition/RFID-radio-frequency-identification" TargetMode="External"/><Relationship Id="rId4" Type="http://schemas.openxmlformats.org/officeDocument/2006/relationships/hyperlink" Target="http://www.u.arizona.edu/~obaca/rfid/use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070E1131-5021-1C81-CE90-5D27DDB40FB1}"/>
              </a:ext>
            </a:extLst>
          </p:cNvPr>
          <p:cNvSpPr/>
          <p:nvPr/>
        </p:nvSpPr>
        <p:spPr>
          <a:xfrm rot="5400000">
            <a:off x="868218" y="-868219"/>
            <a:ext cx="3260436" cy="4996873"/>
          </a:xfrm>
          <a:prstGeom prst="r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38;p1">
            <a:extLst>
              <a:ext uri="{FF2B5EF4-FFF2-40B4-BE49-F238E27FC236}">
                <a16:creationId xmlns:a16="http://schemas.microsoft.com/office/drawing/2014/main" id="{3AE5F89D-E62E-B258-D9AB-E732B48562D5}"/>
              </a:ext>
            </a:extLst>
          </p:cNvPr>
          <p:cNvSpPr txBox="1"/>
          <p:nvPr/>
        </p:nvSpPr>
        <p:spPr>
          <a:xfrm>
            <a:off x="169070" y="239957"/>
            <a:ext cx="1262566" cy="121938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EBCD53AC-005E-380E-BC11-9BD485F2C5A7}"/>
              </a:ext>
            </a:extLst>
          </p:cNvPr>
          <p:cNvSpPr txBox="1"/>
          <p:nvPr/>
        </p:nvSpPr>
        <p:spPr>
          <a:xfrm>
            <a:off x="8996218" y="137037"/>
            <a:ext cx="3026712" cy="461665"/>
          </a:xfrm>
          <a:prstGeom prst="rect">
            <a:avLst/>
          </a:prstGeom>
          <a:noFill/>
        </p:spPr>
        <p:txBody>
          <a:bodyPr wrap="square">
            <a:spAutoFit/>
          </a:bodyPr>
          <a:lstStyle/>
          <a:p>
            <a:pPr marL="12700" marR="0" lvl="0" indent="0" algn="l" rtl="0">
              <a:lnSpc>
                <a:spcPct val="100000"/>
              </a:lnSpc>
              <a:spcBef>
                <a:spcPts val="0"/>
              </a:spcBef>
              <a:spcAft>
                <a:spcPts val="0"/>
              </a:spcAft>
              <a:buClr>
                <a:srgbClr val="422C75"/>
              </a:buClr>
              <a:buSzPts val="3000"/>
              <a:buFont typeface="Playfair Display"/>
              <a:buNone/>
            </a:pPr>
            <a:r>
              <a:rPr lang="en-US" sz="2400" b="0" i="1" u="none" strike="noStrike" cap="none" dirty="0">
                <a:solidFill>
                  <a:srgbClr val="422C75"/>
                </a:solidFill>
                <a:latin typeface="Playfair Display"/>
                <a:ea typeface="Playfair Display"/>
                <a:cs typeface="Playfair Display"/>
                <a:sym typeface="Playfair Display"/>
              </a:rPr>
              <a:t>Go, change the world</a:t>
            </a:r>
            <a:endParaRPr lang="en-US" sz="2400" b="0" i="0" u="none" strike="noStrike" cap="none" dirty="0">
              <a:solidFill>
                <a:srgbClr val="000000"/>
              </a:solidFill>
              <a:latin typeface="Arial"/>
              <a:ea typeface="Arial"/>
              <a:cs typeface="Arial"/>
              <a:sym typeface="Arial"/>
            </a:endParaRPr>
          </a:p>
        </p:txBody>
      </p:sp>
      <p:sp>
        <p:nvSpPr>
          <p:cNvPr id="13" name="TextBox 12">
            <a:extLst>
              <a:ext uri="{FF2B5EF4-FFF2-40B4-BE49-F238E27FC236}">
                <a16:creationId xmlns:a16="http://schemas.microsoft.com/office/drawing/2014/main" id="{CC0EE801-2098-BB12-1A15-BB3457D5786B}"/>
              </a:ext>
            </a:extLst>
          </p:cNvPr>
          <p:cNvSpPr txBox="1"/>
          <p:nvPr/>
        </p:nvSpPr>
        <p:spPr>
          <a:xfrm>
            <a:off x="1557637" y="350012"/>
            <a:ext cx="1684327" cy="700641"/>
          </a:xfrm>
          <a:prstGeom prst="rect">
            <a:avLst/>
          </a:prstGeom>
          <a:noFill/>
        </p:spPr>
        <p:txBody>
          <a:bodyPr wrap="square">
            <a:spAutoFit/>
          </a:bodyPr>
          <a:lstStyle/>
          <a:p>
            <a:pPr marL="12700" marR="0" lvl="0" indent="0" algn="l" rtl="0">
              <a:lnSpc>
                <a:spcPct val="111904"/>
              </a:lnSpc>
              <a:spcBef>
                <a:spcPts val="0"/>
              </a:spcBef>
              <a:spcAft>
                <a:spcPts val="0"/>
              </a:spcAft>
              <a:buClr>
                <a:srgbClr val="FFFFFF"/>
              </a:buClr>
              <a:buSzPts val="4200"/>
              <a:buFont typeface="Helvetica Neue"/>
              <a:buNone/>
            </a:pPr>
            <a:r>
              <a:rPr lang="en-US" sz="1800" b="1" i="0" u="none" strike="noStrike" cap="none" dirty="0">
                <a:solidFill>
                  <a:srgbClr val="FFFFFF"/>
                </a:solidFill>
                <a:latin typeface="Helvetica Neue"/>
                <a:ea typeface="Helvetica Neue"/>
                <a:cs typeface="Helvetica Neue"/>
                <a:sym typeface="Helvetica Neue"/>
              </a:rPr>
              <a:t>RV College of </a:t>
            </a:r>
            <a:endParaRPr lang="en-US" b="0" i="0" u="none" strike="noStrike" cap="none" dirty="0">
              <a:solidFill>
                <a:srgbClr val="000000"/>
              </a:solidFill>
              <a:latin typeface="Arial"/>
              <a:ea typeface="Arial"/>
              <a:cs typeface="Arial"/>
              <a:sym typeface="Arial"/>
            </a:endParaRPr>
          </a:p>
          <a:p>
            <a:pPr marL="12700" marR="0" lvl="0" indent="0" algn="l" rtl="0">
              <a:lnSpc>
                <a:spcPct val="111904"/>
              </a:lnSpc>
              <a:spcBef>
                <a:spcPts val="100"/>
              </a:spcBef>
              <a:spcAft>
                <a:spcPts val="0"/>
              </a:spcAft>
              <a:buClr>
                <a:srgbClr val="FFFFFF"/>
              </a:buClr>
              <a:buSzPts val="4200"/>
              <a:buFont typeface="Helvetica Neue"/>
              <a:buNone/>
            </a:pPr>
            <a:r>
              <a:rPr lang="en-US" sz="1800" b="1" i="0" u="none" strike="noStrike" cap="none" dirty="0">
                <a:solidFill>
                  <a:srgbClr val="FFFFFF"/>
                </a:solidFill>
                <a:latin typeface="Helvetica Neue"/>
                <a:ea typeface="Helvetica Neue"/>
                <a:cs typeface="Helvetica Neue"/>
                <a:sym typeface="Helvetica Neue"/>
              </a:rPr>
              <a:t>Engineering</a:t>
            </a:r>
            <a:endParaRPr lang="en-US" b="0" i="0" u="none" strike="noStrike" cap="none"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8F8703DC-AE6E-D419-43BA-DBE870910758}"/>
              </a:ext>
            </a:extLst>
          </p:cNvPr>
          <p:cNvSpPr txBox="1"/>
          <p:nvPr/>
        </p:nvSpPr>
        <p:spPr>
          <a:xfrm>
            <a:off x="2854038" y="1616935"/>
            <a:ext cx="9070110"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Modelling, simulation RFID devices, materials and engineering applications </a:t>
            </a:r>
            <a:endParaRPr lang="en-IN" sz="32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E50B76C-FB13-21FC-84B2-01B7AC4FB424}"/>
              </a:ext>
            </a:extLst>
          </p:cNvPr>
          <p:cNvSpPr txBox="1"/>
          <p:nvPr/>
        </p:nvSpPr>
        <p:spPr>
          <a:xfrm>
            <a:off x="2399800" y="3472775"/>
            <a:ext cx="8696035" cy="1785104"/>
          </a:xfrm>
          <a:prstGeom prst="rect">
            <a:avLst/>
          </a:prstGeom>
          <a:noFill/>
        </p:spPr>
        <p:txBody>
          <a:bodyPr wrap="none" rtlCol="0">
            <a:spAutoFit/>
          </a:bodyPr>
          <a:lstStyle/>
          <a:p>
            <a:r>
              <a:rPr lang="en-IN" sz="2200" b="1" dirty="0"/>
              <a:t>Student 1 : Aditya Manjunatha                                          USN:1RV21EC009</a:t>
            </a:r>
          </a:p>
          <a:p>
            <a:r>
              <a:rPr lang="en-IN" sz="2200" b="1" dirty="0"/>
              <a:t>Student 2 : Mohammed Asim                                             USN:1RV21EC099</a:t>
            </a:r>
          </a:p>
          <a:p>
            <a:r>
              <a:rPr lang="en-IN" sz="2200" b="1" dirty="0"/>
              <a:t>Student 3 : Sourish G                                                            USN:1RV21EC167</a:t>
            </a:r>
          </a:p>
          <a:p>
            <a:r>
              <a:rPr lang="en-IN" sz="2200" b="1" dirty="0"/>
              <a:t>Student 4 : Uby H                                                                  USN:1RV21EC180</a:t>
            </a:r>
          </a:p>
          <a:p>
            <a:endParaRPr lang="en-IN" sz="2200" b="1" dirty="0"/>
          </a:p>
        </p:txBody>
      </p:sp>
      <p:sp>
        <p:nvSpPr>
          <p:cNvPr id="2" name="Footer Placeholder 1">
            <a:extLst>
              <a:ext uri="{FF2B5EF4-FFF2-40B4-BE49-F238E27FC236}">
                <a16:creationId xmlns:a16="http://schemas.microsoft.com/office/drawing/2014/main" id="{E619956A-1CD0-6A13-EABD-D0C5B2BF3C89}"/>
              </a:ext>
            </a:extLst>
          </p:cNvPr>
          <p:cNvSpPr>
            <a:spLocks noGrp="1"/>
          </p:cNvSpPr>
          <p:nvPr>
            <p:ph type="ftr" sz="quarter" idx="11"/>
          </p:nvPr>
        </p:nvSpPr>
        <p:spPr/>
        <p:txBody>
          <a:bodyPr/>
          <a:lstStyle/>
          <a:p>
            <a:r>
              <a:rPr lang="en-IN"/>
              <a:t>Department of ECE</a:t>
            </a:r>
          </a:p>
        </p:txBody>
      </p:sp>
      <p:sp>
        <p:nvSpPr>
          <p:cNvPr id="3" name="Slide Number Placeholder 2">
            <a:extLst>
              <a:ext uri="{FF2B5EF4-FFF2-40B4-BE49-F238E27FC236}">
                <a16:creationId xmlns:a16="http://schemas.microsoft.com/office/drawing/2014/main" id="{3AD0591D-E717-65A5-CD2F-A1299E88B1C2}"/>
              </a:ext>
            </a:extLst>
          </p:cNvPr>
          <p:cNvSpPr>
            <a:spLocks noGrp="1"/>
          </p:cNvSpPr>
          <p:nvPr>
            <p:ph type="sldNum" sz="quarter" idx="12"/>
          </p:nvPr>
        </p:nvSpPr>
        <p:spPr/>
        <p:txBody>
          <a:bodyPr/>
          <a:lstStyle/>
          <a:p>
            <a:fld id="{6C064AFA-5C4A-41F6-9F84-FD535CC152C2}" type="slidenum">
              <a:rPr lang="en-IN" smtClean="0"/>
              <a:t>1</a:t>
            </a:fld>
            <a:endParaRPr lang="en-IN"/>
          </a:p>
        </p:txBody>
      </p:sp>
      <p:sp>
        <p:nvSpPr>
          <p:cNvPr id="4" name="TextBox 3">
            <a:extLst>
              <a:ext uri="{FF2B5EF4-FFF2-40B4-BE49-F238E27FC236}">
                <a16:creationId xmlns:a16="http://schemas.microsoft.com/office/drawing/2014/main" id="{1C683B63-C3E0-C041-BEA7-840180A3222F}"/>
              </a:ext>
            </a:extLst>
          </p:cNvPr>
          <p:cNvSpPr txBox="1"/>
          <p:nvPr/>
        </p:nvSpPr>
        <p:spPr>
          <a:xfrm>
            <a:off x="1686296" y="34438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0512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B8CF00-DD31-EA70-BF92-F18E6F11C764}"/>
              </a:ext>
            </a:extLst>
          </p:cNvPr>
          <p:cNvSpPr>
            <a:spLocks noGrp="1"/>
          </p:cNvSpPr>
          <p:nvPr>
            <p:ph type="ftr" sz="quarter" idx="11"/>
          </p:nvPr>
        </p:nvSpPr>
        <p:spPr>
          <a:xfrm>
            <a:off x="3934428" y="6296982"/>
            <a:ext cx="4114800" cy="365125"/>
          </a:xfrm>
        </p:spPr>
        <p:txBody>
          <a:bodyPr/>
          <a:lstStyle/>
          <a:p>
            <a:r>
              <a:rPr lang="en-US"/>
              <a:t>Department of ECE</a:t>
            </a:r>
          </a:p>
        </p:txBody>
      </p:sp>
      <p:sp>
        <p:nvSpPr>
          <p:cNvPr id="3" name="Slide Number Placeholder 2">
            <a:extLst>
              <a:ext uri="{FF2B5EF4-FFF2-40B4-BE49-F238E27FC236}">
                <a16:creationId xmlns:a16="http://schemas.microsoft.com/office/drawing/2014/main" id="{82C53C52-EFB6-7ADC-5784-CCD2F7070EB6}"/>
              </a:ext>
            </a:extLst>
          </p:cNvPr>
          <p:cNvSpPr>
            <a:spLocks noGrp="1"/>
          </p:cNvSpPr>
          <p:nvPr>
            <p:ph type="sldNum" sz="quarter" idx="12"/>
          </p:nvPr>
        </p:nvSpPr>
        <p:spPr>
          <a:xfrm>
            <a:off x="8506428" y="6296982"/>
            <a:ext cx="2743200" cy="365125"/>
          </a:xfrm>
        </p:spPr>
        <p:txBody>
          <a:bodyPr/>
          <a:lstStyle/>
          <a:p>
            <a:fld id="{53FB0BE4-6B4E-7B46-86FF-C665A9A12859}" type="slidenum">
              <a:rPr lang="en-US" smtClean="0"/>
              <a:t>10</a:t>
            </a:fld>
            <a:endParaRPr lang="en-US"/>
          </a:p>
        </p:txBody>
      </p:sp>
      <p:sp>
        <p:nvSpPr>
          <p:cNvPr id="4" name="Footer Placeholder 1">
            <a:extLst>
              <a:ext uri="{FF2B5EF4-FFF2-40B4-BE49-F238E27FC236}">
                <a16:creationId xmlns:a16="http://schemas.microsoft.com/office/drawing/2014/main" id="{B660736B-8C3A-4D57-A0D3-D13928A4DB27}"/>
              </a:ext>
            </a:extLst>
          </p:cNvPr>
          <p:cNvSpPr txBox="1">
            <a:spLocks/>
          </p:cNvSpPr>
          <p:nvPr/>
        </p:nvSpPr>
        <p:spPr>
          <a:xfrm>
            <a:off x="3934428" y="62969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Department of ECE</a:t>
            </a:r>
          </a:p>
        </p:txBody>
      </p:sp>
      <p:sp>
        <p:nvSpPr>
          <p:cNvPr id="5" name="Slide Number Placeholder 2">
            <a:extLst>
              <a:ext uri="{FF2B5EF4-FFF2-40B4-BE49-F238E27FC236}">
                <a16:creationId xmlns:a16="http://schemas.microsoft.com/office/drawing/2014/main" id="{93FBC20C-31B7-4D68-1576-331462FCC573}"/>
              </a:ext>
            </a:extLst>
          </p:cNvPr>
          <p:cNvSpPr txBox="1">
            <a:spLocks/>
          </p:cNvSpPr>
          <p:nvPr/>
        </p:nvSpPr>
        <p:spPr>
          <a:xfrm>
            <a:off x="8506428" y="62969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FB0BE4-6B4E-7B46-86FF-C665A9A12859}" type="slidenum">
              <a:rPr lang="en-US" smtClean="0"/>
              <a:pPr/>
              <a:t>10</a:t>
            </a:fld>
            <a:endParaRPr lang="en-US" dirty="0"/>
          </a:p>
        </p:txBody>
      </p:sp>
      <p:sp>
        <p:nvSpPr>
          <p:cNvPr id="6" name="object 5">
            <a:extLst>
              <a:ext uri="{FF2B5EF4-FFF2-40B4-BE49-F238E27FC236}">
                <a16:creationId xmlns:a16="http://schemas.microsoft.com/office/drawing/2014/main" id="{DCA03139-397C-7C50-C720-6D2B8F4AB97A}"/>
              </a:ext>
            </a:extLst>
          </p:cNvPr>
          <p:cNvSpPr>
            <a:spLocks noChangeArrowheads="1"/>
          </p:cNvSpPr>
          <p:nvPr/>
        </p:nvSpPr>
        <p:spPr bwMode="auto">
          <a:xfrm>
            <a:off x="159534" y="-44730"/>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7" name="object 8">
            <a:extLst>
              <a:ext uri="{FF2B5EF4-FFF2-40B4-BE49-F238E27FC236}">
                <a16:creationId xmlns:a16="http://schemas.microsoft.com/office/drawing/2014/main" id="{81E5F2F0-5EF7-034A-807B-AB2B55A99A82}"/>
              </a:ext>
            </a:extLst>
          </p:cNvPr>
          <p:cNvSpPr txBox="1"/>
          <p:nvPr/>
        </p:nvSpPr>
        <p:spPr>
          <a:xfrm>
            <a:off x="867559" y="26706"/>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8" name="Title 10">
            <a:extLst>
              <a:ext uri="{FF2B5EF4-FFF2-40B4-BE49-F238E27FC236}">
                <a16:creationId xmlns:a16="http://schemas.microsoft.com/office/drawing/2014/main" id="{4CE4FDEF-2968-9708-09D8-70071AC87899}"/>
              </a:ext>
            </a:extLst>
          </p:cNvPr>
          <p:cNvSpPr>
            <a:spLocks noGrp="1"/>
          </p:cNvSpPr>
          <p:nvPr/>
        </p:nvSpPr>
        <p:spPr bwMode="auto">
          <a:xfrm>
            <a:off x="7258653" y="181107"/>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9" name="object 4">
            <a:extLst>
              <a:ext uri="{FF2B5EF4-FFF2-40B4-BE49-F238E27FC236}">
                <a16:creationId xmlns:a16="http://schemas.microsoft.com/office/drawing/2014/main" id="{0151EB04-5DF3-224C-FADA-F2B2BDDFEC3A}"/>
              </a:ext>
            </a:extLst>
          </p:cNvPr>
          <p:cNvSpPr>
            <a:spLocks/>
          </p:cNvSpPr>
          <p:nvPr/>
        </p:nvSpPr>
        <p:spPr bwMode="auto">
          <a:xfrm flipV="1">
            <a:off x="-104172" y="650244"/>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10" name="TextBox 9">
            <a:extLst>
              <a:ext uri="{FF2B5EF4-FFF2-40B4-BE49-F238E27FC236}">
                <a16:creationId xmlns:a16="http://schemas.microsoft.com/office/drawing/2014/main" id="{9D3E5584-120B-54C4-1941-6BBE75C255D4}"/>
              </a:ext>
            </a:extLst>
          </p:cNvPr>
          <p:cNvSpPr txBox="1"/>
          <p:nvPr/>
        </p:nvSpPr>
        <p:spPr>
          <a:xfrm>
            <a:off x="4129711" y="173926"/>
            <a:ext cx="3180999" cy="461665"/>
          </a:xfrm>
          <a:prstGeom prst="rect">
            <a:avLst/>
          </a:prstGeom>
          <a:noFill/>
        </p:spPr>
        <p:txBody>
          <a:bodyPr wrap="none" rtlCol="0">
            <a:spAutoFit/>
          </a:bodyPr>
          <a:lstStyle/>
          <a:p>
            <a:pPr lvl="0"/>
            <a:r>
              <a:rPr lang="en-IN" sz="2400" b="1" dirty="0"/>
              <a:t>REAL TIME CLOCK (RTC)</a:t>
            </a:r>
          </a:p>
        </p:txBody>
      </p:sp>
      <p:sp>
        <p:nvSpPr>
          <p:cNvPr id="11" name="TextBox 10">
            <a:extLst>
              <a:ext uri="{FF2B5EF4-FFF2-40B4-BE49-F238E27FC236}">
                <a16:creationId xmlns:a16="http://schemas.microsoft.com/office/drawing/2014/main" id="{1690A4E2-82C7-C2A3-08F2-38D2BF6CDE82}"/>
              </a:ext>
            </a:extLst>
          </p:cNvPr>
          <p:cNvSpPr txBox="1"/>
          <p:nvPr/>
        </p:nvSpPr>
        <p:spPr>
          <a:xfrm>
            <a:off x="0" y="818021"/>
            <a:ext cx="12192000" cy="203132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RTCs must accurately keep time, even when the device is powered off because, it is often used as a trigger for turning the device on or triggering events such as alarm clocks. RTC ICs run on an alternate power source, which allows it to continually operate under low power or even when the computer is turned off. ICs on older systems utilize lithium batteries, whereas newer systems make use of auxiliary batteries or supercapacitors. RTC ICs that use supercapacitors are rechargeable and can be soldered. But inmost consumer-grade motherboards, the RTC is powered by a single battery that, when removed, resets the RTC to its starting point. RTC ICs regulate time with the use of a crystal oscillator and do not rely on clock signals like most hardware clocks. Aside from being responsible for the timing function of the system.</a:t>
            </a:r>
            <a:endParaRPr lang="en-IN" b="1" dirty="0">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701B0054-DDF8-E45A-AF78-B677ABAC347C}"/>
              </a:ext>
            </a:extLst>
          </p:cNvPr>
          <p:cNvSpPr>
            <a:spLocks noChangeArrowheads="1"/>
          </p:cNvSpPr>
          <p:nvPr/>
        </p:nvSpPr>
        <p:spPr bwMode="auto">
          <a:xfrm flipV="1">
            <a:off x="4415575" y="4201395"/>
            <a:ext cx="152545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 name="Picture 8" descr="DS1302 Real Time Clock Module">
            <a:extLst>
              <a:ext uri="{FF2B5EF4-FFF2-40B4-BE49-F238E27FC236}">
                <a16:creationId xmlns:a16="http://schemas.microsoft.com/office/drawing/2014/main" id="{3A9E0D7D-9983-DCAA-A351-65D4B36B683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858140" y="3300029"/>
            <a:ext cx="2637765" cy="252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39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48116FDC-37BE-1AE2-984C-B4E01ECABDE0}"/>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F4C4E1A3-54B6-8E6D-212D-E748EF2B1B9C}"/>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B680E8E3-95AC-3539-DB6A-95FFDD508468}"/>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F5B63E85-8A39-F9F6-8B22-F64EF7409ABF}"/>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itle 5">
            <a:extLst>
              <a:ext uri="{FF2B5EF4-FFF2-40B4-BE49-F238E27FC236}">
                <a16:creationId xmlns:a16="http://schemas.microsoft.com/office/drawing/2014/main" id="{BA78B98F-00A9-BA59-275A-72EA1CB656ED}"/>
              </a:ext>
            </a:extLst>
          </p:cNvPr>
          <p:cNvSpPr txBox="1">
            <a:spLocks/>
          </p:cNvSpPr>
          <p:nvPr/>
        </p:nvSpPr>
        <p:spPr>
          <a:xfrm>
            <a:off x="617718" y="2103437"/>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000" dirty="0">
                <a:latin typeface="Times New Roman" panose="02020603050405020304" pitchFamily="18" charset="0"/>
                <a:cs typeface="Times New Roman" panose="02020603050405020304" pitchFamily="18" charset="0"/>
              </a:rPr>
            </a:br>
            <a:endParaRPr lang="en-US" sz="2000" dirty="0"/>
          </a:p>
        </p:txBody>
      </p:sp>
      <p:pic>
        <p:nvPicPr>
          <p:cNvPr id="7" name="Picture 6" descr="Servo Motor Working Principle | Robu.in">
            <a:extLst>
              <a:ext uri="{FF2B5EF4-FFF2-40B4-BE49-F238E27FC236}">
                <a16:creationId xmlns:a16="http://schemas.microsoft.com/office/drawing/2014/main" id="{7C649097-359F-EEF6-30E0-3CE88192F8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00" r="8400"/>
          <a:stretch/>
        </p:blipFill>
        <p:spPr bwMode="auto">
          <a:xfrm>
            <a:off x="1657531" y="3719350"/>
            <a:ext cx="4034163" cy="2706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D76353-F4E1-9948-91DE-695A6BDC251E}"/>
              </a:ext>
            </a:extLst>
          </p:cNvPr>
          <p:cNvPicPr>
            <a:picLocks noChangeAspect="1"/>
          </p:cNvPicPr>
          <p:nvPr/>
        </p:nvPicPr>
        <p:blipFill>
          <a:blip r:embed="rId4"/>
          <a:stretch>
            <a:fillRect/>
          </a:stretch>
        </p:blipFill>
        <p:spPr>
          <a:xfrm>
            <a:off x="7552356" y="3582913"/>
            <a:ext cx="2877457" cy="2769141"/>
          </a:xfrm>
          <a:prstGeom prst="rect">
            <a:avLst/>
          </a:prstGeom>
        </p:spPr>
      </p:pic>
      <p:sp>
        <p:nvSpPr>
          <p:cNvPr id="9" name="TextBox 8">
            <a:extLst>
              <a:ext uri="{FF2B5EF4-FFF2-40B4-BE49-F238E27FC236}">
                <a16:creationId xmlns:a16="http://schemas.microsoft.com/office/drawing/2014/main" id="{FBC802CB-FFB1-8062-2341-D9D682DDC75E}"/>
              </a:ext>
            </a:extLst>
          </p:cNvPr>
          <p:cNvSpPr txBox="1"/>
          <p:nvPr/>
        </p:nvSpPr>
        <p:spPr>
          <a:xfrm>
            <a:off x="3051356" y="256174"/>
            <a:ext cx="6103256" cy="468077"/>
          </a:xfrm>
          <a:prstGeom prst="rect">
            <a:avLst/>
          </a:prstGeom>
          <a:noFill/>
        </p:spPr>
        <p:txBody>
          <a:bodyPr wrap="square">
            <a:spAutoFit/>
          </a:bodyPr>
          <a:lstStyle/>
          <a:p>
            <a:pPr algn="just">
              <a:lnSpc>
                <a:spcPct val="107000"/>
              </a:lnSpc>
              <a:spcAft>
                <a:spcPts val="80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Working Principle of Servo Motor</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FEBDDAB3-B896-4C43-1A1B-7B1DCEA4136A}"/>
              </a:ext>
            </a:extLst>
          </p:cNvPr>
          <p:cNvSpPr txBox="1"/>
          <p:nvPr/>
        </p:nvSpPr>
        <p:spPr>
          <a:xfrm>
            <a:off x="-1765" y="792501"/>
            <a:ext cx="12192000" cy="2585323"/>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One of the functions of servo motor is the angular precision achieved and the torque. The angular precision is achieved by the potentiometer. The high torque is given with the help of the compounded gear train system which is connected to the teeth of the DC Motor. As we know that DC motor gives very high speed but less torque. With the help of these multiple toothed gear trains this high speed and less torque would be outputted as less speed great torque.   </a:t>
            </a:r>
          </a:p>
          <a:p>
            <a:pPr algn="just"/>
            <a:r>
              <a:rPr lang="en-US" sz="1800" dirty="0">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US" sz="1800" b="0" i="0" dirty="0">
                <a:effectLst/>
                <a:latin typeface="Times New Roman" panose="02020603050405020304" pitchFamily="18" charset="0"/>
                <a:cs typeface="Times New Roman" panose="02020603050405020304" pitchFamily="18" charset="0"/>
              </a:rPr>
              <a:t>In compound gear train the gears are connected in series but the two or more gears connected in such a way that both gears rotate about the same axes of rotation with the same angular velocity. The intermediate shafts have more than one gear but the input and output shafts have only single gear for transmit power. The compound gears have much larger speed reduction ratio as compared to simple gear train.</a:t>
            </a:r>
            <a:endParaRPr lang="en-US" dirty="0"/>
          </a:p>
        </p:txBody>
      </p:sp>
      <p:sp>
        <p:nvSpPr>
          <p:cNvPr id="11" name="Footer Placeholder 10">
            <a:extLst>
              <a:ext uri="{FF2B5EF4-FFF2-40B4-BE49-F238E27FC236}">
                <a16:creationId xmlns:a16="http://schemas.microsoft.com/office/drawing/2014/main" id="{6730B84F-2C9F-1B3D-E5A4-21C9F55FF0DF}"/>
              </a:ext>
            </a:extLst>
          </p:cNvPr>
          <p:cNvSpPr>
            <a:spLocks noGrp="1"/>
          </p:cNvSpPr>
          <p:nvPr>
            <p:ph type="ftr" sz="quarter" idx="11"/>
          </p:nvPr>
        </p:nvSpPr>
        <p:spPr/>
        <p:txBody>
          <a:bodyPr/>
          <a:lstStyle/>
          <a:p>
            <a:r>
              <a:rPr lang="en-IN"/>
              <a:t>Department of ECE</a:t>
            </a:r>
          </a:p>
        </p:txBody>
      </p:sp>
      <p:sp>
        <p:nvSpPr>
          <p:cNvPr id="12" name="Slide Number Placeholder 11">
            <a:extLst>
              <a:ext uri="{FF2B5EF4-FFF2-40B4-BE49-F238E27FC236}">
                <a16:creationId xmlns:a16="http://schemas.microsoft.com/office/drawing/2014/main" id="{34674EE2-2D79-F195-4176-531E7FBE9C24}"/>
              </a:ext>
            </a:extLst>
          </p:cNvPr>
          <p:cNvSpPr>
            <a:spLocks noGrp="1"/>
          </p:cNvSpPr>
          <p:nvPr>
            <p:ph type="sldNum" sz="quarter" idx="12"/>
          </p:nvPr>
        </p:nvSpPr>
        <p:spPr/>
        <p:txBody>
          <a:bodyPr/>
          <a:lstStyle/>
          <a:p>
            <a:fld id="{6C064AFA-5C4A-41F6-9F84-FD535CC152C2}" type="slidenum">
              <a:rPr lang="en-IN" smtClean="0"/>
              <a:t>11</a:t>
            </a:fld>
            <a:endParaRPr lang="en-IN"/>
          </a:p>
        </p:txBody>
      </p:sp>
    </p:spTree>
    <p:extLst>
      <p:ext uri="{BB962C8B-B14F-4D97-AF65-F5344CB8AC3E}">
        <p14:creationId xmlns:p14="http://schemas.microsoft.com/office/powerpoint/2010/main" val="17484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AC4DCB06-DB6C-DF01-6068-A65D425FFFF8}"/>
              </a:ext>
            </a:extLst>
          </p:cNvPr>
          <p:cNvSpPr>
            <a:spLocks/>
          </p:cNvSpPr>
          <p:nvPr/>
        </p:nvSpPr>
        <p:spPr bwMode="auto">
          <a:xfrm flipV="1">
            <a:off x="0" y="719444"/>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99912CA4-6374-BFDC-622A-3231D0DAB872}"/>
              </a:ext>
            </a:extLst>
          </p:cNvPr>
          <p:cNvSpPr>
            <a:spLocks noChangeArrowheads="1"/>
          </p:cNvSpPr>
          <p:nvPr/>
        </p:nvSpPr>
        <p:spPr bwMode="auto">
          <a:xfrm>
            <a:off x="263706" y="24470"/>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4" name="object 8">
            <a:extLst>
              <a:ext uri="{FF2B5EF4-FFF2-40B4-BE49-F238E27FC236}">
                <a16:creationId xmlns:a16="http://schemas.microsoft.com/office/drawing/2014/main" id="{2BDDC1FB-8B7A-86E9-2F6E-6D8C6DA4AA2D}"/>
              </a:ext>
            </a:extLst>
          </p:cNvPr>
          <p:cNvSpPr txBox="1"/>
          <p:nvPr/>
        </p:nvSpPr>
        <p:spPr>
          <a:xfrm>
            <a:off x="971731" y="107480"/>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C7633A5A-7C91-E028-5798-1853DD3EC2A7}"/>
              </a:ext>
            </a:extLst>
          </p:cNvPr>
          <p:cNvSpPr>
            <a:spLocks noGrp="1"/>
          </p:cNvSpPr>
          <p:nvPr/>
        </p:nvSpPr>
        <p:spPr bwMode="auto">
          <a:xfrm>
            <a:off x="7362825" y="250307"/>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extBox 5">
            <a:extLst>
              <a:ext uri="{FF2B5EF4-FFF2-40B4-BE49-F238E27FC236}">
                <a16:creationId xmlns:a16="http://schemas.microsoft.com/office/drawing/2014/main" id="{41F77076-1DB4-9F4F-9363-1E71EDACE1BC}"/>
              </a:ext>
            </a:extLst>
          </p:cNvPr>
          <p:cNvSpPr txBox="1"/>
          <p:nvPr/>
        </p:nvSpPr>
        <p:spPr>
          <a:xfrm>
            <a:off x="-1" y="833597"/>
            <a:ext cx="12191999" cy="2585323"/>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RFID inlays are sometimes encapsulated inside a hard case. The case is made of RF translucent materials such as PET, Polypropylene (PP), Polyacetate (POM), Polycarbonate (PC).</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Polypropylene (PP) is a thermoplastic</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“addition polymer” made from the combination of propylene monomers.</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Polycarbonates (PC) are a group of thermoplastic polymers containing carbonate groups in their chemical structures. Polycarbonates used in engineering are strong, tough materials, and some grades are optically transparent. They are easily worked, molded, and thermoformed.</a:t>
            </a:r>
          </a:p>
          <a:p>
            <a:pPr algn="just"/>
            <a:endParaRPr lang="en-US" dirty="0"/>
          </a:p>
        </p:txBody>
      </p:sp>
      <p:pic>
        <p:nvPicPr>
          <p:cNvPr id="7" name="Picture 6">
            <a:extLst>
              <a:ext uri="{FF2B5EF4-FFF2-40B4-BE49-F238E27FC236}">
                <a16:creationId xmlns:a16="http://schemas.microsoft.com/office/drawing/2014/main" id="{643FC0E9-B5A9-E8D1-8EB4-96C593C47E8D}"/>
              </a:ext>
            </a:extLst>
          </p:cNvPr>
          <p:cNvPicPr>
            <a:picLocks noChangeAspect="1"/>
          </p:cNvPicPr>
          <p:nvPr/>
        </p:nvPicPr>
        <p:blipFill>
          <a:blip r:embed="rId3"/>
          <a:stretch>
            <a:fillRect/>
          </a:stretch>
        </p:blipFill>
        <p:spPr>
          <a:xfrm>
            <a:off x="532149" y="3628388"/>
            <a:ext cx="5800463" cy="1961109"/>
          </a:xfrm>
          <a:prstGeom prst="rect">
            <a:avLst/>
          </a:prstGeom>
        </p:spPr>
      </p:pic>
      <p:sp>
        <p:nvSpPr>
          <p:cNvPr id="8" name="TextBox 7">
            <a:extLst>
              <a:ext uri="{FF2B5EF4-FFF2-40B4-BE49-F238E27FC236}">
                <a16:creationId xmlns:a16="http://schemas.microsoft.com/office/drawing/2014/main" id="{B33A8D3C-C3FE-C08D-0B68-F2C687EFFCF0}"/>
              </a:ext>
            </a:extLst>
          </p:cNvPr>
          <p:cNvSpPr txBox="1"/>
          <p:nvPr/>
        </p:nvSpPr>
        <p:spPr>
          <a:xfrm>
            <a:off x="2853053" y="5839737"/>
            <a:ext cx="1528111" cy="369332"/>
          </a:xfrm>
          <a:prstGeom prst="rect">
            <a:avLst/>
          </a:prstGeom>
          <a:noFill/>
        </p:spPr>
        <p:txBody>
          <a:bodyPr wrap="none" rtlCol="0">
            <a:spAutoFit/>
          </a:bodyPr>
          <a:lstStyle/>
          <a:p>
            <a:r>
              <a:rPr lang="en-IN" dirty="0"/>
              <a:t>Polypropylene</a:t>
            </a:r>
            <a:endParaRPr lang="en-US" dirty="0"/>
          </a:p>
        </p:txBody>
      </p:sp>
      <p:pic>
        <p:nvPicPr>
          <p:cNvPr id="9" name="Picture 8">
            <a:extLst>
              <a:ext uri="{FF2B5EF4-FFF2-40B4-BE49-F238E27FC236}">
                <a16:creationId xmlns:a16="http://schemas.microsoft.com/office/drawing/2014/main" id="{843FCE2B-6FA5-08D4-1616-67CE6D0A26F2}"/>
              </a:ext>
            </a:extLst>
          </p:cNvPr>
          <p:cNvPicPr>
            <a:picLocks noChangeAspect="1"/>
          </p:cNvPicPr>
          <p:nvPr/>
        </p:nvPicPr>
        <p:blipFill rotWithShape="1">
          <a:blip r:embed="rId4"/>
          <a:srcRect t="28" b="8589"/>
          <a:stretch/>
        </p:blipFill>
        <p:spPr>
          <a:xfrm>
            <a:off x="7430542" y="3628388"/>
            <a:ext cx="3702834" cy="2520000"/>
          </a:xfrm>
          <a:prstGeom prst="rect">
            <a:avLst/>
          </a:prstGeom>
        </p:spPr>
      </p:pic>
      <p:sp>
        <p:nvSpPr>
          <p:cNvPr id="10" name="TextBox 9">
            <a:extLst>
              <a:ext uri="{FF2B5EF4-FFF2-40B4-BE49-F238E27FC236}">
                <a16:creationId xmlns:a16="http://schemas.microsoft.com/office/drawing/2014/main" id="{7A532F0A-9651-17CF-9A5B-6B10FB90E440}"/>
              </a:ext>
            </a:extLst>
          </p:cNvPr>
          <p:cNvSpPr txBox="1"/>
          <p:nvPr/>
        </p:nvSpPr>
        <p:spPr>
          <a:xfrm>
            <a:off x="4196437" y="312159"/>
            <a:ext cx="302602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Outer casing of RFID</a:t>
            </a:r>
          </a:p>
        </p:txBody>
      </p:sp>
      <p:sp>
        <p:nvSpPr>
          <p:cNvPr id="11" name="Footer Placeholder 10">
            <a:extLst>
              <a:ext uri="{FF2B5EF4-FFF2-40B4-BE49-F238E27FC236}">
                <a16:creationId xmlns:a16="http://schemas.microsoft.com/office/drawing/2014/main" id="{756699A4-9ACC-971C-8CE1-733ACE380CF0}"/>
              </a:ext>
            </a:extLst>
          </p:cNvPr>
          <p:cNvSpPr>
            <a:spLocks noGrp="1"/>
          </p:cNvSpPr>
          <p:nvPr>
            <p:ph type="ftr" sz="quarter" idx="11"/>
          </p:nvPr>
        </p:nvSpPr>
        <p:spPr/>
        <p:txBody>
          <a:bodyPr/>
          <a:lstStyle/>
          <a:p>
            <a:r>
              <a:rPr lang="en-IN"/>
              <a:t>Department of ECE</a:t>
            </a:r>
          </a:p>
        </p:txBody>
      </p:sp>
      <p:sp>
        <p:nvSpPr>
          <p:cNvPr id="12" name="Slide Number Placeholder 11">
            <a:extLst>
              <a:ext uri="{FF2B5EF4-FFF2-40B4-BE49-F238E27FC236}">
                <a16:creationId xmlns:a16="http://schemas.microsoft.com/office/drawing/2014/main" id="{1434BED5-4CBF-0DDC-7E63-FD6D13B43146}"/>
              </a:ext>
            </a:extLst>
          </p:cNvPr>
          <p:cNvSpPr>
            <a:spLocks noGrp="1"/>
          </p:cNvSpPr>
          <p:nvPr>
            <p:ph type="sldNum" sz="quarter" idx="12"/>
          </p:nvPr>
        </p:nvSpPr>
        <p:spPr/>
        <p:txBody>
          <a:bodyPr/>
          <a:lstStyle/>
          <a:p>
            <a:fld id="{6C064AFA-5C4A-41F6-9F84-FD535CC152C2}" type="slidenum">
              <a:rPr lang="en-IN" smtClean="0"/>
              <a:t>12</a:t>
            </a:fld>
            <a:endParaRPr lang="en-IN"/>
          </a:p>
        </p:txBody>
      </p:sp>
    </p:spTree>
    <p:extLst>
      <p:ext uri="{BB962C8B-B14F-4D97-AF65-F5344CB8AC3E}">
        <p14:creationId xmlns:p14="http://schemas.microsoft.com/office/powerpoint/2010/main" val="305731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7A810779-D518-0243-9D90-EE450F71FE40}"/>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3" name="object 8">
            <a:extLst>
              <a:ext uri="{FF2B5EF4-FFF2-40B4-BE49-F238E27FC236}">
                <a16:creationId xmlns:a16="http://schemas.microsoft.com/office/drawing/2014/main" id="{282BC11F-EE11-0443-A862-EA10B59491E8}"/>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spc="5" dirty="0">
                <a:solidFill>
                  <a:srgbClr val="231F20"/>
                </a:solidFill>
                <a:latin typeface="Helvetica-Bold"/>
                <a:ea typeface="+mn-ea"/>
                <a:cs typeface="Helvetica-Bold"/>
              </a:rPr>
              <a:t>En</a:t>
            </a:r>
            <a:r>
              <a:rPr lang="en-IN" sz="1600" b="1" spc="5" dirty="0">
                <a:solidFill>
                  <a:srgbClr val="231F20"/>
                </a:solidFill>
                <a:latin typeface="Helvetica-Bold"/>
                <a:ea typeface="+mn-ea"/>
                <a:cs typeface="Helvetica-Bold"/>
              </a:rPr>
              <a:t>gineering </a:t>
            </a:r>
            <a:endParaRPr sz="1600" dirty="0">
              <a:latin typeface="Helvetica-Bold"/>
              <a:ea typeface="+mn-ea"/>
              <a:cs typeface="Helvetica-Bold"/>
            </a:endParaRPr>
          </a:p>
        </p:txBody>
      </p:sp>
      <p:sp>
        <p:nvSpPr>
          <p:cNvPr id="4" name="Title 10">
            <a:extLst>
              <a:ext uri="{FF2B5EF4-FFF2-40B4-BE49-F238E27FC236}">
                <a16:creationId xmlns:a16="http://schemas.microsoft.com/office/drawing/2014/main" id="{BA69A99D-926D-3A45-8D57-A0A43C4B91E9}"/>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5" name="TextBox 4">
            <a:extLst>
              <a:ext uri="{FF2B5EF4-FFF2-40B4-BE49-F238E27FC236}">
                <a16:creationId xmlns:a16="http://schemas.microsoft.com/office/drawing/2014/main" id="{3AE4C2D9-C888-0545-B09E-78CE9F187197}"/>
              </a:ext>
            </a:extLst>
          </p:cNvPr>
          <p:cNvSpPr txBox="1"/>
          <p:nvPr/>
        </p:nvSpPr>
        <p:spPr>
          <a:xfrm>
            <a:off x="4829176" y="288786"/>
            <a:ext cx="1534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Flowchart</a:t>
            </a:r>
          </a:p>
        </p:txBody>
      </p:sp>
      <p:sp>
        <p:nvSpPr>
          <p:cNvPr id="6" name="object 4">
            <a:extLst>
              <a:ext uri="{FF2B5EF4-FFF2-40B4-BE49-F238E27FC236}">
                <a16:creationId xmlns:a16="http://schemas.microsoft.com/office/drawing/2014/main" id="{DF7518D9-2D28-6A49-84C8-562636E38DAC}"/>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pic>
        <p:nvPicPr>
          <p:cNvPr id="14" name="Picture 13">
            <a:extLst>
              <a:ext uri="{FF2B5EF4-FFF2-40B4-BE49-F238E27FC236}">
                <a16:creationId xmlns:a16="http://schemas.microsoft.com/office/drawing/2014/main" id="{8FE5FFC0-EF2D-7648-A826-01AF28389EEF}"/>
              </a:ext>
            </a:extLst>
          </p:cNvPr>
          <p:cNvPicPr>
            <a:picLocks noChangeAspect="1"/>
          </p:cNvPicPr>
          <p:nvPr/>
        </p:nvPicPr>
        <p:blipFill>
          <a:blip r:embed="rId3"/>
          <a:stretch>
            <a:fillRect/>
          </a:stretch>
        </p:blipFill>
        <p:spPr>
          <a:xfrm>
            <a:off x="2100194" y="835820"/>
            <a:ext cx="7033867" cy="5929663"/>
          </a:xfrm>
          <a:prstGeom prst="rect">
            <a:avLst/>
          </a:prstGeom>
        </p:spPr>
      </p:pic>
      <p:cxnSp>
        <p:nvCxnSpPr>
          <p:cNvPr id="16" name="Straight Arrow Connector 15">
            <a:extLst>
              <a:ext uri="{FF2B5EF4-FFF2-40B4-BE49-F238E27FC236}">
                <a16:creationId xmlns:a16="http://schemas.microsoft.com/office/drawing/2014/main" id="{EFCF7309-2EE6-A749-8361-64D4453FF82A}"/>
              </a:ext>
            </a:extLst>
          </p:cNvPr>
          <p:cNvCxnSpPr>
            <a:cxnSpLocks/>
          </p:cNvCxnSpPr>
          <p:nvPr/>
        </p:nvCxnSpPr>
        <p:spPr>
          <a:xfrm>
            <a:off x="3717235" y="6370983"/>
            <a:ext cx="14014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648171-498C-5145-8FE4-B2AD664EA039}"/>
              </a:ext>
            </a:extLst>
          </p:cNvPr>
          <p:cNvCxnSpPr>
            <a:cxnSpLocks/>
          </p:cNvCxnSpPr>
          <p:nvPr/>
        </p:nvCxnSpPr>
        <p:spPr>
          <a:xfrm flipH="1">
            <a:off x="6072810" y="6370983"/>
            <a:ext cx="15405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473ABC4-98CD-1147-B8E8-48E9DC5B86A7}"/>
              </a:ext>
            </a:extLst>
          </p:cNvPr>
          <p:cNvSpPr txBox="1"/>
          <p:nvPr/>
        </p:nvSpPr>
        <p:spPr>
          <a:xfrm>
            <a:off x="6235148" y="3677540"/>
            <a:ext cx="47481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YES</a:t>
            </a:r>
          </a:p>
        </p:txBody>
      </p:sp>
      <p:sp>
        <p:nvSpPr>
          <p:cNvPr id="25" name="TextBox 24">
            <a:extLst>
              <a:ext uri="{FF2B5EF4-FFF2-40B4-BE49-F238E27FC236}">
                <a16:creationId xmlns:a16="http://schemas.microsoft.com/office/drawing/2014/main" id="{932EC3FA-DEA5-4244-A9AE-400569B1EFA2}"/>
              </a:ext>
            </a:extLst>
          </p:cNvPr>
          <p:cNvSpPr txBox="1"/>
          <p:nvPr/>
        </p:nvSpPr>
        <p:spPr>
          <a:xfrm>
            <a:off x="4674300" y="3677540"/>
            <a:ext cx="40588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NO</a:t>
            </a:r>
          </a:p>
        </p:txBody>
      </p:sp>
      <p:sp>
        <p:nvSpPr>
          <p:cNvPr id="7" name="Footer Placeholder 6">
            <a:extLst>
              <a:ext uri="{FF2B5EF4-FFF2-40B4-BE49-F238E27FC236}">
                <a16:creationId xmlns:a16="http://schemas.microsoft.com/office/drawing/2014/main" id="{B0F1DC68-0F61-A96B-0490-FD58C45DC0E9}"/>
              </a:ext>
            </a:extLst>
          </p:cNvPr>
          <p:cNvSpPr>
            <a:spLocks noGrp="1"/>
          </p:cNvSpPr>
          <p:nvPr>
            <p:ph type="ftr" sz="quarter" idx="11"/>
          </p:nvPr>
        </p:nvSpPr>
        <p:spPr/>
        <p:txBody>
          <a:bodyPr/>
          <a:lstStyle/>
          <a:p>
            <a:r>
              <a:rPr lang="en-US"/>
              <a:t>Department of ECE</a:t>
            </a:r>
          </a:p>
        </p:txBody>
      </p:sp>
      <p:sp>
        <p:nvSpPr>
          <p:cNvPr id="8" name="Slide Number Placeholder 7">
            <a:extLst>
              <a:ext uri="{FF2B5EF4-FFF2-40B4-BE49-F238E27FC236}">
                <a16:creationId xmlns:a16="http://schemas.microsoft.com/office/drawing/2014/main" id="{AC97EC38-ECBE-025E-5E9F-5D585798E165}"/>
              </a:ext>
            </a:extLst>
          </p:cNvPr>
          <p:cNvSpPr>
            <a:spLocks noGrp="1"/>
          </p:cNvSpPr>
          <p:nvPr>
            <p:ph type="sldNum" sz="quarter" idx="12"/>
          </p:nvPr>
        </p:nvSpPr>
        <p:spPr/>
        <p:txBody>
          <a:bodyPr/>
          <a:lstStyle/>
          <a:p>
            <a:fld id="{53FB0BE4-6B4E-7B46-86FF-C665A9A12859}" type="slidenum">
              <a:rPr lang="en-US" smtClean="0"/>
              <a:t>13</a:t>
            </a:fld>
            <a:endParaRPr lang="en-US"/>
          </a:p>
        </p:txBody>
      </p:sp>
    </p:spTree>
    <p:extLst>
      <p:ext uri="{BB962C8B-B14F-4D97-AF65-F5344CB8AC3E}">
        <p14:creationId xmlns:p14="http://schemas.microsoft.com/office/powerpoint/2010/main" val="4218269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7B598DB0-DC7A-D541-A65D-B6126DADB47C}"/>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8FB24D87-D062-3D41-A3FF-22F24845FBD8}"/>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B604F538-2D16-B341-A11F-4544A42BE5ED}"/>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7C5423EA-A996-9B47-8651-1F502FC285B5}"/>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9" name="TextBox 8">
            <a:extLst>
              <a:ext uri="{FF2B5EF4-FFF2-40B4-BE49-F238E27FC236}">
                <a16:creationId xmlns:a16="http://schemas.microsoft.com/office/drawing/2014/main" id="{B6916F6A-99F4-2D47-A45B-AC1A8B31683F}"/>
              </a:ext>
            </a:extLst>
          </p:cNvPr>
          <p:cNvSpPr txBox="1"/>
          <p:nvPr/>
        </p:nvSpPr>
        <p:spPr>
          <a:xfrm>
            <a:off x="4472609" y="369444"/>
            <a:ext cx="1957908" cy="646331"/>
          </a:xfrm>
          <a:prstGeom prst="rect">
            <a:avLst/>
          </a:prstGeom>
          <a:noFill/>
        </p:spPr>
        <p:txBody>
          <a:bodyPr wrap="none" rtlCol="0">
            <a:spAutoFit/>
          </a:bodyPr>
          <a:lstStyle/>
          <a:p>
            <a:r>
              <a:rPr lang="en-IN" b="1" dirty="0"/>
              <a:t>CIRCUIT DIAGRAM</a:t>
            </a:r>
            <a:endParaRPr lang="en-IN" dirty="0"/>
          </a:p>
          <a:p>
            <a:endParaRPr lang="en-US" dirty="0"/>
          </a:p>
        </p:txBody>
      </p:sp>
      <p:sp>
        <p:nvSpPr>
          <p:cNvPr id="6" name="Footer Placeholder 5">
            <a:extLst>
              <a:ext uri="{FF2B5EF4-FFF2-40B4-BE49-F238E27FC236}">
                <a16:creationId xmlns:a16="http://schemas.microsoft.com/office/drawing/2014/main" id="{BE8BA9C9-929E-100F-9469-783E7371DCFF}"/>
              </a:ext>
            </a:extLst>
          </p:cNvPr>
          <p:cNvSpPr>
            <a:spLocks noGrp="1"/>
          </p:cNvSpPr>
          <p:nvPr>
            <p:ph type="ftr" sz="quarter" idx="11"/>
          </p:nvPr>
        </p:nvSpPr>
        <p:spPr/>
        <p:txBody>
          <a:bodyPr/>
          <a:lstStyle/>
          <a:p>
            <a:r>
              <a:rPr lang="en-US"/>
              <a:t>Department of ECE</a:t>
            </a:r>
          </a:p>
        </p:txBody>
      </p:sp>
      <p:sp>
        <p:nvSpPr>
          <p:cNvPr id="7" name="Slide Number Placeholder 6">
            <a:extLst>
              <a:ext uri="{FF2B5EF4-FFF2-40B4-BE49-F238E27FC236}">
                <a16:creationId xmlns:a16="http://schemas.microsoft.com/office/drawing/2014/main" id="{477FA685-2721-9059-0BE8-71E5F68E04E8}"/>
              </a:ext>
            </a:extLst>
          </p:cNvPr>
          <p:cNvSpPr>
            <a:spLocks noGrp="1"/>
          </p:cNvSpPr>
          <p:nvPr>
            <p:ph type="sldNum" sz="quarter" idx="12"/>
          </p:nvPr>
        </p:nvSpPr>
        <p:spPr/>
        <p:txBody>
          <a:bodyPr/>
          <a:lstStyle/>
          <a:p>
            <a:fld id="{53FB0BE4-6B4E-7B46-86FF-C665A9A12859}" type="slidenum">
              <a:rPr lang="en-US" smtClean="0"/>
              <a:t>14</a:t>
            </a:fld>
            <a:endParaRPr lang="en-US"/>
          </a:p>
        </p:txBody>
      </p:sp>
      <p:pic>
        <p:nvPicPr>
          <p:cNvPr id="10" name="Picture 9">
            <a:extLst>
              <a:ext uri="{FF2B5EF4-FFF2-40B4-BE49-F238E27FC236}">
                <a16:creationId xmlns:a16="http://schemas.microsoft.com/office/drawing/2014/main" id="{1916BA43-02A0-2048-A38A-E2A39C4FD46D}"/>
              </a:ext>
            </a:extLst>
          </p:cNvPr>
          <p:cNvPicPr/>
          <p:nvPr/>
        </p:nvPicPr>
        <p:blipFill>
          <a:blip r:embed="rId3">
            <a:extLst>
              <a:ext uri="{28A0092B-C50C-407E-A947-70E740481C1C}">
                <a14:useLocalDpi xmlns:a14="http://schemas.microsoft.com/office/drawing/2010/main" val="0"/>
              </a:ext>
            </a:extLst>
          </a:blip>
          <a:stretch>
            <a:fillRect/>
          </a:stretch>
        </p:blipFill>
        <p:spPr>
          <a:xfrm>
            <a:off x="2771774" y="977264"/>
            <a:ext cx="7347585" cy="5379085"/>
          </a:xfrm>
          <a:prstGeom prst="rect">
            <a:avLst/>
          </a:prstGeom>
        </p:spPr>
      </p:pic>
    </p:spTree>
    <p:extLst>
      <p:ext uri="{BB962C8B-B14F-4D97-AF65-F5344CB8AC3E}">
        <p14:creationId xmlns:p14="http://schemas.microsoft.com/office/powerpoint/2010/main" val="316168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F1C652-804D-A481-62BC-67F6EA73F39C}"/>
              </a:ext>
            </a:extLst>
          </p:cNvPr>
          <p:cNvSpPr>
            <a:spLocks noGrp="1"/>
          </p:cNvSpPr>
          <p:nvPr>
            <p:ph type="ftr" sz="quarter" idx="11"/>
          </p:nvPr>
        </p:nvSpPr>
        <p:spPr/>
        <p:txBody>
          <a:bodyPr/>
          <a:lstStyle/>
          <a:p>
            <a:r>
              <a:rPr lang="en-US"/>
              <a:t>Department of ECE</a:t>
            </a:r>
          </a:p>
        </p:txBody>
      </p:sp>
      <p:sp>
        <p:nvSpPr>
          <p:cNvPr id="3" name="Slide Number Placeholder 2">
            <a:extLst>
              <a:ext uri="{FF2B5EF4-FFF2-40B4-BE49-F238E27FC236}">
                <a16:creationId xmlns:a16="http://schemas.microsoft.com/office/drawing/2014/main" id="{F4DD56EC-9C22-3D1B-428D-790195F58CA0}"/>
              </a:ext>
            </a:extLst>
          </p:cNvPr>
          <p:cNvSpPr>
            <a:spLocks noGrp="1"/>
          </p:cNvSpPr>
          <p:nvPr>
            <p:ph type="sldNum" sz="quarter" idx="12"/>
          </p:nvPr>
        </p:nvSpPr>
        <p:spPr/>
        <p:txBody>
          <a:bodyPr/>
          <a:lstStyle/>
          <a:p>
            <a:fld id="{53FB0BE4-6B4E-7B46-86FF-C665A9A12859}" type="slidenum">
              <a:rPr lang="en-US" smtClean="0"/>
              <a:t>15</a:t>
            </a:fld>
            <a:endParaRPr lang="en-US"/>
          </a:p>
        </p:txBody>
      </p:sp>
      <p:sp>
        <p:nvSpPr>
          <p:cNvPr id="4" name="object 4">
            <a:extLst>
              <a:ext uri="{FF2B5EF4-FFF2-40B4-BE49-F238E27FC236}">
                <a16:creationId xmlns:a16="http://schemas.microsoft.com/office/drawing/2014/main" id="{CA9140AB-2E39-0210-5EAF-80DD6EFEE9A2}"/>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5" name="object 5">
            <a:extLst>
              <a:ext uri="{FF2B5EF4-FFF2-40B4-BE49-F238E27FC236}">
                <a16:creationId xmlns:a16="http://schemas.microsoft.com/office/drawing/2014/main" id="{C6DD4FB3-C40B-8F1B-49BA-6951255F5B09}"/>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6" name="object 8">
            <a:extLst>
              <a:ext uri="{FF2B5EF4-FFF2-40B4-BE49-F238E27FC236}">
                <a16:creationId xmlns:a16="http://schemas.microsoft.com/office/drawing/2014/main" id="{57C63993-41D1-4B7A-16D4-C735C2B3CF54}"/>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7" name="Title 10">
            <a:extLst>
              <a:ext uri="{FF2B5EF4-FFF2-40B4-BE49-F238E27FC236}">
                <a16:creationId xmlns:a16="http://schemas.microsoft.com/office/drawing/2014/main" id="{1DDA325F-A01A-67BB-CDC9-DF4F433304B7}"/>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8" name="TextBox 7">
            <a:extLst>
              <a:ext uri="{FF2B5EF4-FFF2-40B4-BE49-F238E27FC236}">
                <a16:creationId xmlns:a16="http://schemas.microsoft.com/office/drawing/2014/main" id="{FD5DA4C7-6004-0575-6715-42A00075AB17}"/>
              </a:ext>
            </a:extLst>
          </p:cNvPr>
          <p:cNvSpPr txBox="1"/>
          <p:nvPr/>
        </p:nvSpPr>
        <p:spPr>
          <a:xfrm>
            <a:off x="4196437" y="272830"/>
            <a:ext cx="2364750"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Implementation </a:t>
            </a:r>
            <a:endParaRPr lang="en-US" sz="2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ECFCB94-42BF-B2EE-F57A-E3112182C16D}"/>
              </a:ext>
            </a:extLst>
          </p:cNvPr>
          <p:cNvPicPr>
            <a:picLocks noChangeAspect="1"/>
          </p:cNvPicPr>
          <p:nvPr/>
        </p:nvPicPr>
        <p:blipFill>
          <a:blip r:embed="rId3"/>
          <a:stretch>
            <a:fillRect/>
          </a:stretch>
        </p:blipFill>
        <p:spPr>
          <a:xfrm rot="16200000">
            <a:off x="7624196" y="929429"/>
            <a:ext cx="3147011" cy="5275462"/>
          </a:xfrm>
          <a:prstGeom prst="rect">
            <a:avLst/>
          </a:prstGeom>
        </p:spPr>
      </p:pic>
      <p:sp>
        <p:nvSpPr>
          <p:cNvPr id="13" name="TextBox 12">
            <a:extLst>
              <a:ext uri="{FF2B5EF4-FFF2-40B4-BE49-F238E27FC236}">
                <a16:creationId xmlns:a16="http://schemas.microsoft.com/office/drawing/2014/main" id="{042937F2-58FA-C6F7-FFEE-0A9318AD4896}"/>
              </a:ext>
            </a:extLst>
          </p:cNvPr>
          <p:cNvSpPr txBox="1"/>
          <p:nvPr/>
        </p:nvSpPr>
        <p:spPr>
          <a:xfrm>
            <a:off x="127820" y="870610"/>
            <a:ext cx="5466735"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valid tags </a:t>
            </a:r>
          </a:p>
        </p:txBody>
      </p:sp>
      <p:pic>
        <p:nvPicPr>
          <p:cNvPr id="14" name="Picture 13">
            <a:extLst>
              <a:ext uri="{FF2B5EF4-FFF2-40B4-BE49-F238E27FC236}">
                <a16:creationId xmlns:a16="http://schemas.microsoft.com/office/drawing/2014/main" id="{EF01EDDC-0370-828B-6DA7-706AC78689F0}"/>
              </a:ext>
            </a:extLst>
          </p:cNvPr>
          <p:cNvPicPr>
            <a:picLocks noChangeAspect="1"/>
          </p:cNvPicPr>
          <p:nvPr/>
        </p:nvPicPr>
        <p:blipFill>
          <a:blip r:embed="rId4"/>
          <a:stretch>
            <a:fillRect/>
          </a:stretch>
        </p:blipFill>
        <p:spPr>
          <a:xfrm>
            <a:off x="263706" y="2008185"/>
            <a:ext cx="5631426" cy="3132481"/>
          </a:xfrm>
          <a:prstGeom prst="rect">
            <a:avLst/>
          </a:prstGeom>
        </p:spPr>
      </p:pic>
    </p:spTree>
    <p:extLst>
      <p:ext uri="{BB962C8B-B14F-4D97-AF65-F5344CB8AC3E}">
        <p14:creationId xmlns:p14="http://schemas.microsoft.com/office/powerpoint/2010/main" val="96439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F49C95-CF02-0C2F-3DF7-E5B4E428AAB5}"/>
              </a:ext>
            </a:extLst>
          </p:cNvPr>
          <p:cNvSpPr>
            <a:spLocks noGrp="1"/>
          </p:cNvSpPr>
          <p:nvPr>
            <p:ph type="ftr" sz="quarter" idx="11"/>
          </p:nvPr>
        </p:nvSpPr>
        <p:spPr/>
        <p:txBody>
          <a:bodyPr/>
          <a:lstStyle/>
          <a:p>
            <a:r>
              <a:rPr lang="en-US"/>
              <a:t>Department of ECE</a:t>
            </a:r>
          </a:p>
        </p:txBody>
      </p:sp>
      <p:sp>
        <p:nvSpPr>
          <p:cNvPr id="3" name="Slide Number Placeholder 2">
            <a:extLst>
              <a:ext uri="{FF2B5EF4-FFF2-40B4-BE49-F238E27FC236}">
                <a16:creationId xmlns:a16="http://schemas.microsoft.com/office/drawing/2014/main" id="{FF50BAFE-C41C-3FEB-80E1-450ED3CF5B71}"/>
              </a:ext>
            </a:extLst>
          </p:cNvPr>
          <p:cNvSpPr>
            <a:spLocks noGrp="1"/>
          </p:cNvSpPr>
          <p:nvPr>
            <p:ph type="sldNum" sz="quarter" idx="12"/>
          </p:nvPr>
        </p:nvSpPr>
        <p:spPr/>
        <p:txBody>
          <a:bodyPr/>
          <a:lstStyle/>
          <a:p>
            <a:fld id="{53FB0BE4-6B4E-7B46-86FF-C665A9A12859}" type="slidenum">
              <a:rPr lang="en-US" smtClean="0"/>
              <a:t>16</a:t>
            </a:fld>
            <a:endParaRPr lang="en-US"/>
          </a:p>
        </p:txBody>
      </p:sp>
      <p:sp>
        <p:nvSpPr>
          <p:cNvPr id="4" name="Footer Placeholder 1">
            <a:extLst>
              <a:ext uri="{FF2B5EF4-FFF2-40B4-BE49-F238E27FC236}">
                <a16:creationId xmlns:a16="http://schemas.microsoft.com/office/drawing/2014/main" id="{67EE3C9E-D4D4-4F46-28AD-99974668BAFF}"/>
              </a:ext>
            </a:extLst>
          </p:cNvPr>
          <p:cNvSpPr txBox="1">
            <a:spLocks/>
          </p:cNvSpPr>
          <p:nvPr/>
        </p:nvSpPr>
        <p:spPr>
          <a:xfrm>
            <a:off x="4038602"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Department of ECE</a:t>
            </a:r>
          </a:p>
        </p:txBody>
      </p:sp>
      <p:sp>
        <p:nvSpPr>
          <p:cNvPr id="5" name="Slide Number Placeholder 2">
            <a:extLst>
              <a:ext uri="{FF2B5EF4-FFF2-40B4-BE49-F238E27FC236}">
                <a16:creationId xmlns:a16="http://schemas.microsoft.com/office/drawing/2014/main" id="{1F7F15F7-A316-752C-BA0D-00FC2F477538}"/>
              </a:ext>
            </a:extLst>
          </p:cNvPr>
          <p:cNvSpPr txBox="1">
            <a:spLocks/>
          </p:cNvSpPr>
          <p:nvPr/>
        </p:nvSpPr>
        <p:spPr>
          <a:xfrm>
            <a:off x="8610602"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FB0BE4-6B4E-7B46-86FF-C665A9A12859}" type="slidenum">
              <a:rPr lang="en-US" smtClean="0"/>
              <a:pPr/>
              <a:t>16</a:t>
            </a:fld>
            <a:endParaRPr lang="en-US"/>
          </a:p>
        </p:txBody>
      </p:sp>
      <p:sp>
        <p:nvSpPr>
          <p:cNvPr id="6" name="object 4">
            <a:extLst>
              <a:ext uri="{FF2B5EF4-FFF2-40B4-BE49-F238E27FC236}">
                <a16:creationId xmlns:a16="http://schemas.microsoft.com/office/drawing/2014/main" id="{2EB6B8FB-FF4A-AAAF-D51E-12FC3864E112}"/>
              </a:ext>
            </a:extLst>
          </p:cNvPr>
          <p:cNvSpPr>
            <a:spLocks/>
          </p:cNvSpPr>
          <p:nvPr/>
        </p:nvSpPr>
        <p:spPr bwMode="auto">
          <a:xfrm flipV="1">
            <a:off x="2"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7" name="object 5">
            <a:extLst>
              <a:ext uri="{FF2B5EF4-FFF2-40B4-BE49-F238E27FC236}">
                <a16:creationId xmlns:a16="http://schemas.microsoft.com/office/drawing/2014/main" id="{357858D6-E1A9-1127-7DB4-4C6C1E4390C0}"/>
              </a:ext>
            </a:extLst>
          </p:cNvPr>
          <p:cNvSpPr>
            <a:spLocks noChangeArrowheads="1"/>
          </p:cNvSpPr>
          <p:nvPr/>
        </p:nvSpPr>
        <p:spPr bwMode="auto">
          <a:xfrm>
            <a:off x="263708"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8" name="object 8">
            <a:extLst>
              <a:ext uri="{FF2B5EF4-FFF2-40B4-BE49-F238E27FC236}">
                <a16:creationId xmlns:a16="http://schemas.microsoft.com/office/drawing/2014/main" id="{9DCA8439-C574-4843-6E98-E91323CD1820}"/>
              </a:ext>
            </a:extLst>
          </p:cNvPr>
          <p:cNvSpPr txBox="1"/>
          <p:nvPr/>
        </p:nvSpPr>
        <p:spPr>
          <a:xfrm>
            <a:off x="971733"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9" name="Title 10">
            <a:extLst>
              <a:ext uri="{FF2B5EF4-FFF2-40B4-BE49-F238E27FC236}">
                <a16:creationId xmlns:a16="http://schemas.microsoft.com/office/drawing/2014/main" id="{95F080FE-6BD9-27FE-3275-1CD39FD0DD3F}"/>
              </a:ext>
            </a:extLst>
          </p:cNvPr>
          <p:cNvSpPr>
            <a:spLocks noGrp="1"/>
          </p:cNvSpPr>
          <p:nvPr/>
        </p:nvSpPr>
        <p:spPr bwMode="auto">
          <a:xfrm>
            <a:off x="7362827"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0" name="TextBox 9">
            <a:extLst>
              <a:ext uri="{FF2B5EF4-FFF2-40B4-BE49-F238E27FC236}">
                <a16:creationId xmlns:a16="http://schemas.microsoft.com/office/drawing/2014/main" id="{B71E710F-7A45-B96B-0450-56711416DEC7}"/>
              </a:ext>
            </a:extLst>
          </p:cNvPr>
          <p:cNvSpPr txBox="1"/>
          <p:nvPr/>
        </p:nvSpPr>
        <p:spPr>
          <a:xfrm>
            <a:off x="4196439" y="272830"/>
            <a:ext cx="2364750"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Implementation </a:t>
            </a:r>
            <a:endParaRPr lang="en-US" sz="24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3CF3F09-49CD-21EE-D4C7-87A8769B0872}"/>
              </a:ext>
            </a:extLst>
          </p:cNvPr>
          <p:cNvPicPr>
            <a:picLocks noChangeAspect="1"/>
          </p:cNvPicPr>
          <p:nvPr/>
        </p:nvPicPr>
        <p:blipFill>
          <a:blip r:embed="rId3"/>
          <a:stretch>
            <a:fillRect/>
          </a:stretch>
        </p:blipFill>
        <p:spPr>
          <a:xfrm rot="16200000">
            <a:off x="7321615" y="1095016"/>
            <a:ext cx="3410420" cy="5147578"/>
          </a:xfrm>
          <a:prstGeom prst="rect">
            <a:avLst/>
          </a:prstGeom>
        </p:spPr>
      </p:pic>
      <p:sp>
        <p:nvSpPr>
          <p:cNvPr id="14" name="TextBox 13">
            <a:extLst>
              <a:ext uri="{FF2B5EF4-FFF2-40B4-BE49-F238E27FC236}">
                <a16:creationId xmlns:a16="http://schemas.microsoft.com/office/drawing/2014/main" id="{8CDEB238-75BF-261F-70A1-F07A175B2174}"/>
              </a:ext>
            </a:extLst>
          </p:cNvPr>
          <p:cNvSpPr txBox="1"/>
          <p:nvPr/>
        </p:nvSpPr>
        <p:spPr>
          <a:xfrm>
            <a:off x="81116" y="875870"/>
            <a:ext cx="6100916" cy="369332"/>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invalid tags </a:t>
            </a:r>
          </a:p>
        </p:txBody>
      </p:sp>
      <p:pic>
        <p:nvPicPr>
          <p:cNvPr id="20" name="Picture 19">
            <a:extLst>
              <a:ext uri="{FF2B5EF4-FFF2-40B4-BE49-F238E27FC236}">
                <a16:creationId xmlns:a16="http://schemas.microsoft.com/office/drawing/2014/main" id="{B2B0A881-0F1C-E22C-ABE2-6352D008A312}"/>
              </a:ext>
            </a:extLst>
          </p:cNvPr>
          <p:cNvPicPr>
            <a:picLocks noChangeAspect="1"/>
          </p:cNvPicPr>
          <p:nvPr/>
        </p:nvPicPr>
        <p:blipFill>
          <a:blip r:embed="rId4"/>
          <a:stretch>
            <a:fillRect/>
          </a:stretch>
        </p:blipFill>
        <p:spPr>
          <a:xfrm>
            <a:off x="336754" y="1963594"/>
            <a:ext cx="5402212" cy="3410420"/>
          </a:xfrm>
          <a:prstGeom prst="rect">
            <a:avLst/>
          </a:prstGeom>
        </p:spPr>
      </p:pic>
    </p:spTree>
    <p:extLst>
      <p:ext uri="{BB962C8B-B14F-4D97-AF65-F5344CB8AC3E}">
        <p14:creationId xmlns:p14="http://schemas.microsoft.com/office/powerpoint/2010/main" val="31683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8C12A72F-06B3-7E41-99EB-5340A71DA457}"/>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A610CCA6-A3F4-9C42-AB06-1FD5BC3C6B38}"/>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EA232E21-1106-894E-A488-8F07B1FB7DC3}"/>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EA3926C6-C7E4-8840-98E9-69F3440FCC26}"/>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3" name="TextBox 12">
            <a:extLst>
              <a:ext uri="{FF2B5EF4-FFF2-40B4-BE49-F238E27FC236}">
                <a16:creationId xmlns:a16="http://schemas.microsoft.com/office/drawing/2014/main" id="{DD561A99-2CBF-734E-BD93-31FC6C73EBCC}"/>
              </a:ext>
            </a:extLst>
          </p:cNvPr>
          <p:cNvSpPr txBox="1"/>
          <p:nvPr/>
        </p:nvSpPr>
        <p:spPr>
          <a:xfrm>
            <a:off x="3128328" y="330836"/>
            <a:ext cx="529011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Engineering Applications of RFID</a:t>
            </a:r>
            <a:endParaRPr lang="en-US" sz="2400" dirty="0"/>
          </a:p>
        </p:txBody>
      </p:sp>
      <p:sp>
        <p:nvSpPr>
          <p:cNvPr id="15" name="TextBox 14">
            <a:extLst>
              <a:ext uri="{FF2B5EF4-FFF2-40B4-BE49-F238E27FC236}">
                <a16:creationId xmlns:a16="http://schemas.microsoft.com/office/drawing/2014/main" id="{0BFAB404-1A2A-2F4E-B361-2B4B467BBB7A}"/>
              </a:ext>
            </a:extLst>
          </p:cNvPr>
          <p:cNvSpPr txBox="1"/>
          <p:nvPr/>
        </p:nvSpPr>
        <p:spPr>
          <a:xfrm>
            <a:off x="166614" y="1110012"/>
            <a:ext cx="3750066" cy="2862322"/>
          </a:xfrm>
          <a:prstGeom prst="rect">
            <a:avLst/>
          </a:prstGeom>
          <a:noFill/>
        </p:spPr>
        <p:txBody>
          <a:bodyPr wrap="none" rtlCol="0">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Product Tracking</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Toll Road Payments</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Passports</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Shipping</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Tap-and-go credit card payments</a:t>
            </a:r>
          </a:p>
          <a:p>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36CFAAF-D768-3BAC-B8A2-754DE3EE11A3}"/>
              </a:ext>
            </a:extLst>
          </p:cNvPr>
          <p:cNvSpPr>
            <a:spLocks noGrp="1"/>
          </p:cNvSpPr>
          <p:nvPr>
            <p:ph type="ftr" sz="quarter" idx="11"/>
          </p:nvPr>
        </p:nvSpPr>
        <p:spPr/>
        <p:txBody>
          <a:bodyPr/>
          <a:lstStyle/>
          <a:p>
            <a:r>
              <a:rPr lang="en-US"/>
              <a:t>Department of ECE</a:t>
            </a:r>
          </a:p>
        </p:txBody>
      </p:sp>
      <p:sp>
        <p:nvSpPr>
          <p:cNvPr id="7" name="Slide Number Placeholder 6">
            <a:extLst>
              <a:ext uri="{FF2B5EF4-FFF2-40B4-BE49-F238E27FC236}">
                <a16:creationId xmlns:a16="http://schemas.microsoft.com/office/drawing/2014/main" id="{E9CE85A3-CC9A-CA1C-A180-47E4C968F962}"/>
              </a:ext>
            </a:extLst>
          </p:cNvPr>
          <p:cNvSpPr>
            <a:spLocks noGrp="1"/>
          </p:cNvSpPr>
          <p:nvPr>
            <p:ph type="sldNum" sz="quarter" idx="12"/>
          </p:nvPr>
        </p:nvSpPr>
        <p:spPr/>
        <p:txBody>
          <a:bodyPr/>
          <a:lstStyle/>
          <a:p>
            <a:fld id="{53FB0BE4-6B4E-7B46-86FF-C665A9A12859}" type="slidenum">
              <a:rPr lang="en-US" smtClean="0"/>
              <a:t>17</a:t>
            </a:fld>
            <a:endParaRPr lang="en-US"/>
          </a:p>
        </p:txBody>
      </p:sp>
    </p:spTree>
    <p:extLst>
      <p:ext uri="{BB962C8B-B14F-4D97-AF65-F5344CB8AC3E}">
        <p14:creationId xmlns:p14="http://schemas.microsoft.com/office/powerpoint/2010/main" val="384803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9E31A7-CB6D-CF92-477A-6945833161EF}"/>
              </a:ext>
            </a:extLst>
          </p:cNvPr>
          <p:cNvSpPr>
            <a:spLocks noGrp="1"/>
          </p:cNvSpPr>
          <p:nvPr>
            <p:ph type="ftr" sz="quarter" idx="11"/>
          </p:nvPr>
        </p:nvSpPr>
        <p:spPr/>
        <p:txBody>
          <a:bodyPr/>
          <a:lstStyle/>
          <a:p>
            <a:r>
              <a:rPr lang="en-US"/>
              <a:t>Department of ECE</a:t>
            </a:r>
          </a:p>
        </p:txBody>
      </p:sp>
      <p:sp>
        <p:nvSpPr>
          <p:cNvPr id="3" name="Slide Number Placeholder 2">
            <a:extLst>
              <a:ext uri="{FF2B5EF4-FFF2-40B4-BE49-F238E27FC236}">
                <a16:creationId xmlns:a16="http://schemas.microsoft.com/office/drawing/2014/main" id="{E4AEBD77-1155-34AE-856E-178FE3789E60}"/>
              </a:ext>
            </a:extLst>
          </p:cNvPr>
          <p:cNvSpPr>
            <a:spLocks noGrp="1"/>
          </p:cNvSpPr>
          <p:nvPr>
            <p:ph type="sldNum" sz="quarter" idx="12"/>
          </p:nvPr>
        </p:nvSpPr>
        <p:spPr/>
        <p:txBody>
          <a:bodyPr/>
          <a:lstStyle/>
          <a:p>
            <a:fld id="{53FB0BE4-6B4E-7B46-86FF-C665A9A12859}" type="slidenum">
              <a:rPr lang="en-US" smtClean="0"/>
              <a:t>18</a:t>
            </a:fld>
            <a:endParaRPr lang="en-US"/>
          </a:p>
        </p:txBody>
      </p:sp>
      <p:sp>
        <p:nvSpPr>
          <p:cNvPr id="4" name="Footer Placeholder 1">
            <a:extLst>
              <a:ext uri="{FF2B5EF4-FFF2-40B4-BE49-F238E27FC236}">
                <a16:creationId xmlns:a16="http://schemas.microsoft.com/office/drawing/2014/main" id="{9D265DDC-0A5D-75C2-602F-CEEF24BF618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Department of ECE</a:t>
            </a:r>
            <a:endParaRPr lang="en-US" dirty="0"/>
          </a:p>
        </p:txBody>
      </p:sp>
      <p:sp>
        <p:nvSpPr>
          <p:cNvPr id="5" name="Slide Number Placeholder 2">
            <a:extLst>
              <a:ext uri="{FF2B5EF4-FFF2-40B4-BE49-F238E27FC236}">
                <a16:creationId xmlns:a16="http://schemas.microsoft.com/office/drawing/2014/main" id="{F2F6813E-7AD7-6F4A-F156-146570A5C557}"/>
              </a:ext>
            </a:extLst>
          </p:cNvPr>
          <p:cNvSpPr txBox="1">
            <a:spLocks/>
          </p:cNvSpPr>
          <p:nvPr/>
        </p:nvSpPr>
        <p:spPr>
          <a:xfrm>
            <a:off x="8615903"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15</a:t>
            </a:r>
            <a:endParaRPr lang="en-US" dirty="0"/>
          </a:p>
        </p:txBody>
      </p:sp>
      <p:sp>
        <p:nvSpPr>
          <p:cNvPr id="6" name="TextBox 5">
            <a:extLst>
              <a:ext uri="{FF2B5EF4-FFF2-40B4-BE49-F238E27FC236}">
                <a16:creationId xmlns:a16="http://schemas.microsoft.com/office/drawing/2014/main" id="{99A0ECAD-E311-CB79-5FE4-0F141B4C378E}"/>
              </a:ext>
            </a:extLst>
          </p:cNvPr>
          <p:cNvSpPr txBox="1"/>
          <p:nvPr/>
        </p:nvSpPr>
        <p:spPr>
          <a:xfrm>
            <a:off x="4874175" y="422846"/>
            <a:ext cx="1666675"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References</a:t>
            </a:r>
            <a:r>
              <a:rPr lang="en-IN" dirty="0"/>
              <a:t> </a:t>
            </a:r>
          </a:p>
        </p:txBody>
      </p:sp>
      <p:sp>
        <p:nvSpPr>
          <p:cNvPr id="7" name="object 4">
            <a:extLst>
              <a:ext uri="{FF2B5EF4-FFF2-40B4-BE49-F238E27FC236}">
                <a16:creationId xmlns:a16="http://schemas.microsoft.com/office/drawing/2014/main" id="{1B29AE9C-F384-15FE-5282-B60E8C638975}"/>
              </a:ext>
            </a:extLst>
          </p:cNvPr>
          <p:cNvSpPr>
            <a:spLocks/>
          </p:cNvSpPr>
          <p:nvPr/>
        </p:nvSpPr>
        <p:spPr bwMode="auto">
          <a:xfrm flipV="1">
            <a:off x="152400" y="8620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8" name="object 5">
            <a:extLst>
              <a:ext uri="{FF2B5EF4-FFF2-40B4-BE49-F238E27FC236}">
                <a16:creationId xmlns:a16="http://schemas.microsoft.com/office/drawing/2014/main" id="{A1261202-C698-2617-6240-B035BED416C7}"/>
              </a:ext>
            </a:extLst>
          </p:cNvPr>
          <p:cNvSpPr>
            <a:spLocks noChangeArrowheads="1"/>
          </p:cNvSpPr>
          <p:nvPr/>
        </p:nvSpPr>
        <p:spPr bwMode="auto">
          <a:xfrm>
            <a:off x="416106" y="1670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9" name="object 8">
            <a:extLst>
              <a:ext uri="{FF2B5EF4-FFF2-40B4-BE49-F238E27FC236}">
                <a16:creationId xmlns:a16="http://schemas.microsoft.com/office/drawing/2014/main" id="{2EAA0642-33AA-20BE-551F-E66F3463FBEE}"/>
              </a:ext>
            </a:extLst>
          </p:cNvPr>
          <p:cNvSpPr txBox="1"/>
          <p:nvPr/>
        </p:nvSpPr>
        <p:spPr>
          <a:xfrm>
            <a:off x="1124131" y="2500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spc="5" dirty="0">
                <a:solidFill>
                  <a:srgbClr val="231F20"/>
                </a:solidFill>
                <a:latin typeface="Helvetica-Bold"/>
                <a:ea typeface="+mn-ea"/>
                <a:cs typeface="Helvetica-Bold"/>
              </a:rPr>
              <a:t>En</a:t>
            </a:r>
            <a:r>
              <a:rPr lang="en-IN" sz="1600" b="1" spc="5" dirty="0">
                <a:solidFill>
                  <a:srgbClr val="231F20"/>
                </a:solidFill>
                <a:latin typeface="Helvetica-Bold"/>
                <a:ea typeface="+mn-ea"/>
                <a:cs typeface="Helvetica-Bold"/>
              </a:rPr>
              <a:t>gineering </a:t>
            </a:r>
            <a:endParaRPr sz="1600" dirty="0">
              <a:latin typeface="Helvetica-Bold"/>
              <a:ea typeface="+mn-ea"/>
              <a:cs typeface="Helvetica-Bold"/>
            </a:endParaRPr>
          </a:p>
        </p:txBody>
      </p:sp>
      <p:sp>
        <p:nvSpPr>
          <p:cNvPr id="10" name="Title 10">
            <a:extLst>
              <a:ext uri="{FF2B5EF4-FFF2-40B4-BE49-F238E27FC236}">
                <a16:creationId xmlns:a16="http://schemas.microsoft.com/office/drawing/2014/main" id="{DEA16C53-C599-3018-AD48-71EDD25FB155}"/>
              </a:ext>
            </a:extLst>
          </p:cNvPr>
          <p:cNvSpPr>
            <a:spLocks noGrp="1"/>
          </p:cNvSpPr>
          <p:nvPr/>
        </p:nvSpPr>
        <p:spPr bwMode="auto">
          <a:xfrm>
            <a:off x="7515225" y="3928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7E138FC5-C693-0822-D810-A62BA55DD54C}"/>
              </a:ext>
            </a:extLst>
          </p:cNvPr>
          <p:cNvSpPr txBox="1"/>
          <p:nvPr/>
        </p:nvSpPr>
        <p:spPr>
          <a:xfrm>
            <a:off x="147782" y="944901"/>
            <a:ext cx="12307454" cy="286232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hlinkClick r:id="rId3"/>
              </a:rPr>
              <a:t>https://www.graphene-info.com/graphene-introduction</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b="0" i="0" u="sng" dirty="0">
                <a:solidFill>
                  <a:srgbClr val="1967D2"/>
                </a:solidFill>
                <a:effectLst/>
                <a:latin typeface="Times New Roman" panose="02020603050405020304" pitchFamily="18" charset="0"/>
                <a:cs typeface="Times New Roman" panose="02020603050405020304" pitchFamily="18" charset="0"/>
                <a:hlinkClick r:id="rId4"/>
              </a:rPr>
              <a:t>http://www.u.arizona.edu/~obaca/rfid/uses.html</a:t>
            </a:r>
            <a:endParaRPr lang="en-IN" b="0" i="0" u="sng" dirty="0">
              <a:solidFill>
                <a:srgbClr val="1967D2"/>
              </a:solidFill>
              <a:effectLst/>
              <a:latin typeface="Times New Roman" panose="02020603050405020304" pitchFamily="18" charset="0"/>
              <a:cs typeface="Times New Roman" panose="02020603050405020304" pitchFamily="18" charset="0"/>
            </a:endParaRPr>
          </a:p>
          <a:p>
            <a:pPr algn="just"/>
            <a:endParaRPr lang="en-IN" b="0" i="0" dirty="0">
              <a:solidFill>
                <a:srgbClr val="202124"/>
              </a:solidFill>
              <a:effectLst/>
              <a:latin typeface="Times New Roman" panose="02020603050405020304" pitchFamily="18" charset="0"/>
              <a:cs typeface="Times New Roman" panose="02020603050405020304" pitchFamily="18" charset="0"/>
            </a:endParaRPr>
          </a:p>
          <a:p>
            <a:pPr algn="just"/>
            <a:r>
              <a:rPr lang="en-IN" b="0" i="0" u="sng" dirty="0">
                <a:solidFill>
                  <a:srgbClr val="1967D2"/>
                </a:solidFill>
                <a:effectLst/>
                <a:latin typeface="Times New Roman" panose="02020603050405020304" pitchFamily="18" charset="0"/>
                <a:cs typeface="Times New Roman" panose="02020603050405020304" pitchFamily="18" charset="0"/>
                <a:hlinkClick r:id="rId5"/>
              </a:rPr>
              <a:t>https://www.techtarget.com/iotagenda/definition/RFID-radio-frequency-identification</a:t>
            </a:r>
            <a:endParaRPr lang="en-IN" b="0" i="0" u="sng" dirty="0">
              <a:solidFill>
                <a:srgbClr val="1967D2"/>
              </a:solidFill>
              <a:effectLst/>
              <a:latin typeface="Times New Roman" panose="02020603050405020304" pitchFamily="18" charset="0"/>
              <a:cs typeface="Times New Roman" panose="02020603050405020304" pitchFamily="18" charset="0"/>
            </a:endParaRPr>
          </a:p>
          <a:p>
            <a:pPr algn="just"/>
            <a:endParaRPr lang="en-IN" b="0" i="0" dirty="0">
              <a:solidFill>
                <a:srgbClr val="202124"/>
              </a:solidFill>
              <a:effectLst/>
              <a:latin typeface="Times New Roman" panose="02020603050405020304" pitchFamily="18" charset="0"/>
              <a:cs typeface="Times New Roman" panose="02020603050405020304" pitchFamily="18" charset="0"/>
            </a:endParaRPr>
          </a:p>
          <a:p>
            <a:pPr algn="just"/>
            <a:r>
              <a:rPr lang="en-IN" b="0" i="0" u="sng" dirty="0">
                <a:solidFill>
                  <a:srgbClr val="1967D2"/>
                </a:solidFill>
                <a:effectLst/>
                <a:latin typeface="Times New Roman" panose="02020603050405020304" pitchFamily="18" charset="0"/>
                <a:cs typeface="Times New Roman" panose="02020603050405020304" pitchFamily="18" charset="0"/>
                <a:hlinkClick r:id="rId6"/>
              </a:rPr>
              <a:t>https://www.researchgate.net/publication/232575248_THE_RFID_TECHNOLOGY_AND_ITS_APPLICATIONS_A_REVIEW</a:t>
            </a:r>
            <a:endParaRPr lang="en-IN" b="0" i="0" dirty="0">
              <a:solidFill>
                <a:srgbClr val="202124"/>
              </a:solidFill>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b="0" i="0" u="sng" dirty="0">
                <a:solidFill>
                  <a:srgbClr val="1967D2"/>
                </a:solidFill>
                <a:effectLst/>
                <a:latin typeface="Times New Roman" panose="02020603050405020304" pitchFamily="18" charset="0"/>
                <a:cs typeface="Times New Roman" panose="02020603050405020304" pitchFamily="18" charset="0"/>
                <a:hlinkClick r:id="rId7"/>
              </a:rPr>
              <a:t>https://www.arduino.cc/en/software</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12" name="Slide Number Placeholder 14">
            <a:extLst>
              <a:ext uri="{FF2B5EF4-FFF2-40B4-BE49-F238E27FC236}">
                <a16:creationId xmlns:a16="http://schemas.microsoft.com/office/drawing/2014/main" id="{AED147B6-464E-F731-2E91-E04C4FA89E54}"/>
              </a:ext>
            </a:extLst>
          </p:cNvPr>
          <p:cNvSpPr txBox="1">
            <a:spLocks/>
          </p:cNvSpPr>
          <p:nvPr/>
        </p:nvSpPr>
        <p:spPr>
          <a:xfrm>
            <a:off x="8478251" y="62825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371555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B456949E-C76B-908B-E3A5-1CDD76311C3B}"/>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6AC62870-2435-05F0-B65F-7AE934459BBF}"/>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a:p>
        </p:txBody>
      </p:sp>
      <p:sp>
        <p:nvSpPr>
          <p:cNvPr id="4" name="object 8">
            <a:extLst>
              <a:ext uri="{FF2B5EF4-FFF2-40B4-BE49-F238E27FC236}">
                <a16:creationId xmlns:a16="http://schemas.microsoft.com/office/drawing/2014/main" id="{1A833A55-50E7-680D-02F3-62E9893ACB96}"/>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spc="5" dirty="0">
                <a:solidFill>
                  <a:srgbClr val="231F20"/>
                </a:solidFill>
                <a:latin typeface="Helvetica-Bold"/>
                <a:ea typeface="+mn-ea"/>
                <a:cs typeface="Helvetica-Bold"/>
              </a:rPr>
              <a:t>En</a:t>
            </a:r>
            <a:r>
              <a:rPr lang="en-IN" sz="1600" b="1" spc="5" dirty="0">
                <a:solidFill>
                  <a:srgbClr val="231F20"/>
                </a:solidFill>
                <a:latin typeface="Helvetica-Bold"/>
                <a:ea typeface="+mn-ea"/>
                <a:cs typeface="Helvetica-Bold"/>
              </a:rPr>
              <a:t>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DE40ED8F-3DA9-38A3-4E3F-8026573C3294}"/>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 name="TextBox 6">
            <a:extLst>
              <a:ext uri="{FF2B5EF4-FFF2-40B4-BE49-F238E27FC236}">
                <a16:creationId xmlns:a16="http://schemas.microsoft.com/office/drawing/2014/main" id="{A3571FB4-87B0-50A2-0111-19A6F165DF83}"/>
              </a:ext>
            </a:extLst>
          </p:cNvPr>
          <p:cNvSpPr txBox="1"/>
          <p:nvPr/>
        </p:nvSpPr>
        <p:spPr>
          <a:xfrm>
            <a:off x="3800764" y="262586"/>
            <a:ext cx="7315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400" b="1" dirty="0">
                <a:latin typeface="Times New Roman"/>
                <a:cs typeface="Times New Roman"/>
              </a:rPr>
              <a:t>Introduction to RFID </a:t>
            </a:r>
            <a:endParaRPr lang="en-US" sz="2400" b="1" dirty="0">
              <a:cs typeface="Calibri"/>
            </a:endParaRPr>
          </a:p>
        </p:txBody>
      </p:sp>
      <p:sp>
        <p:nvSpPr>
          <p:cNvPr id="8" name="TextBox 7">
            <a:extLst>
              <a:ext uri="{FF2B5EF4-FFF2-40B4-BE49-F238E27FC236}">
                <a16:creationId xmlns:a16="http://schemas.microsoft.com/office/drawing/2014/main" id="{44650763-40A3-4A4E-D4F3-77C41F5829BF}"/>
              </a:ext>
            </a:extLst>
          </p:cNvPr>
          <p:cNvSpPr txBox="1"/>
          <p:nvPr/>
        </p:nvSpPr>
        <p:spPr>
          <a:xfrm>
            <a:off x="0" y="841144"/>
            <a:ext cx="12192000" cy="1754326"/>
          </a:xfrm>
          <a:prstGeom prst="rect">
            <a:avLst/>
          </a:prstGeom>
          <a:noFill/>
        </p:spPr>
        <p:txBody>
          <a:bodyPr wrap="square" rtlCol="0">
            <a:spAutoFit/>
          </a:bodyPr>
          <a:lstStyle/>
          <a:p>
            <a:pPr algn="just"/>
            <a:r>
              <a:rPr lang="en-US" b="0" i="0" dirty="0">
                <a:solidFill>
                  <a:srgbClr val="212529"/>
                </a:solidFill>
                <a:effectLst/>
                <a:latin typeface="Times New Roman" panose="02020603050405020304" pitchFamily="18" charset="0"/>
                <a:cs typeface="Times New Roman" panose="02020603050405020304" pitchFamily="18" charset="0"/>
              </a:rPr>
              <a:t>The term RFID refers to Radio Frequency Identification, a technology which uses radio waves to automatically identify items or people. Most commonly this involves the use of an RFID tag and a reader device.</a:t>
            </a:r>
          </a:p>
          <a:p>
            <a:pPr algn="just"/>
            <a:endParaRPr lang="en-US" b="0" i="0" dirty="0">
              <a:solidFill>
                <a:srgbClr val="212529"/>
              </a:solidFill>
              <a:effectLst/>
              <a:latin typeface="Times New Roman" panose="02020603050405020304" pitchFamily="18" charset="0"/>
              <a:cs typeface="Times New Roman" panose="02020603050405020304" pitchFamily="18" charset="0"/>
            </a:endParaRPr>
          </a:p>
          <a:p>
            <a:pPr algn="just"/>
            <a:r>
              <a:rPr lang="en-US" b="0" i="0" dirty="0">
                <a:solidFill>
                  <a:srgbClr val="212529"/>
                </a:solidFill>
                <a:effectLst/>
                <a:latin typeface="Times New Roman" panose="02020603050405020304" pitchFamily="18" charset="0"/>
                <a:cs typeface="Times New Roman" panose="02020603050405020304" pitchFamily="18" charset="0"/>
              </a:rPr>
              <a:t>The </a:t>
            </a:r>
            <a:r>
              <a:rPr lang="en-US" dirty="0">
                <a:solidFill>
                  <a:srgbClr val="212529"/>
                </a:solidFill>
                <a:latin typeface="Times New Roman" panose="02020603050405020304" pitchFamily="18" charset="0"/>
                <a:cs typeface="Times New Roman" panose="02020603050405020304" pitchFamily="18" charset="0"/>
              </a:rPr>
              <a:t>reader</a:t>
            </a:r>
            <a:r>
              <a:rPr lang="en-US" b="0" i="0" dirty="0">
                <a:solidFill>
                  <a:srgbClr val="212529"/>
                </a:solidFill>
                <a:effectLst/>
                <a:latin typeface="Times New Roman" panose="02020603050405020304" pitchFamily="18" charset="0"/>
                <a:cs typeface="Times New Roman" panose="02020603050405020304" pitchFamily="18" charset="0"/>
              </a:rPr>
              <a:t> emits a field of electromagnetic waves from an antenna, which are absorbed by the tag. The absorbed energy is used to power the tag's microchip and a signal that includes the tag identification number is sent back to the reader.</a:t>
            </a:r>
          </a:p>
          <a:p>
            <a:pPr algn="just"/>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1E8B667-E242-BD97-9EC2-6BB51D5B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1" y="2644113"/>
            <a:ext cx="7684655" cy="464840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B772C6E8-182C-E8E4-3D41-0960DC19FE7C}"/>
              </a:ext>
            </a:extLst>
          </p:cNvPr>
          <p:cNvSpPr>
            <a:spLocks noGrp="1"/>
          </p:cNvSpPr>
          <p:nvPr>
            <p:ph type="ftr" sz="quarter" idx="11"/>
          </p:nvPr>
        </p:nvSpPr>
        <p:spPr/>
        <p:txBody>
          <a:bodyPr/>
          <a:lstStyle/>
          <a:p>
            <a:r>
              <a:rPr lang="en-IN"/>
              <a:t>Department of ECE</a:t>
            </a:r>
          </a:p>
        </p:txBody>
      </p:sp>
      <p:sp>
        <p:nvSpPr>
          <p:cNvPr id="10" name="Slide Number Placeholder 9">
            <a:extLst>
              <a:ext uri="{FF2B5EF4-FFF2-40B4-BE49-F238E27FC236}">
                <a16:creationId xmlns:a16="http://schemas.microsoft.com/office/drawing/2014/main" id="{06DACA4E-513C-F03C-63FA-0308F332EBDE}"/>
              </a:ext>
            </a:extLst>
          </p:cNvPr>
          <p:cNvSpPr>
            <a:spLocks noGrp="1"/>
          </p:cNvSpPr>
          <p:nvPr>
            <p:ph type="sldNum" sz="quarter" idx="12"/>
          </p:nvPr>
        </p:nvSpPr>
        <p:spPr/>
        <p:txBody>
          <a:bodyPr/>
          <a:lstStyle/>
          <a:p>
            <a:fld id="{6C064AFA-5C4A-41F6-9F84-FD535CC152C2}" type="slidenum">
              <a:rPr lang="en-IN" smtClean="0"/>
              <a:t>2</a:t>
            </a:fld>
            <a:endParaRPr lang="en-IN"/>
          </a:p>
        </p:txBody>
      </p:sp>
    </p:spTree>
    <p:extLst>
      <p:ext uri="{BB962C8B-B14F-4D97-AF65-F5344CB8AC3E}">
        <p14:creationId xmlns:p14="http://schemas.microsoft.com/office/powerpoint/2010/main" val="204713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D551A980-D364-709C-E20A-2D185FD7947E}"/>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6DA8ED96-88CE-2A75-E0BB-694C8EBE16B0}"/>
              </a:ext>
            </a:extLst>
          </p:cNvPr>
          <p:cNvSpPr>
            <a:spLocks noChangeArrowheads="1"/>
          </p:cNvSpPr>
          <p:nvPr/>
        </p:nvSpPr>
        <p:spPr bwMode="auto">
          <a:xfrm>
            <a:off x="263706" y="14638"/>
            <a:ext cx="708025" cy="7096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A91510C5-97E8-C1D1-7BB0-706BF538FBA0}"/>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1E3045D1-64E4-9AD3-794A-FB8B216B30D7}"/>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Rectangle 1">
            <a:extLst>
              <a:ext uri="{FF2B5EF4-FFF2-40B4-BE49-F238E27FC236}">
                <a16:creationId xmlns:a16="http://schemas.microsoft.com/office/drawing/2014/main" id="{97EE40DF-1601-9EF7-8739-535742C1D5AB}"/>
              </a:ext>
            </a:extLst>
          </p:cNvPr>
          <p:cNvSpPr>
            <a:spLocks noChangeArrowheads="1"/>
          </p:cNvSpPr>
          <p:nvPr/>
        </p:nvSpPr>
        <p:spPr bwMode="auto">
          <a:xfrm>
            <a:off x="84119" y="844090"/>
            <a:ext cx="12023761"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b="0" i="0" dirty="0">
                <a:effectLst/>
                <a:latin typeface="Times New Roman" panose="02020603050405020304" pitchFamily="18" charset="0"/>
                <a:cs typeface="Times New Roman" panose="02020603050405020304" pitchFamily="18" charset="0"/>
              </a:rPr>
              <a:t>In the traditional system of libraries there were a lot of flaws and many difficulties faced in keeping the track of the books borrowed and the books available. Then there was the introduction of bar code scanner which was initially a good system but later became a drawback as the bar code would easily get erased.</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During the lunch breaks or other breaks most of the students' time is spent in standing in lines for the counter to collect the tickets and again wait for the food to be prepared and collected. Then always there is no ample amount of time for the students to eat peacefully during the lunch breaks and other breaks just due to this inefficiency in the cafeteria.</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Most of the students miss their attendance because they couldn’t listen to their names during the rollcall</a:t>
            </a:r>
            <a:r>
              <a:rPr lang="en-US" b="0" i="0" dirty="0">
                <a:effectLst/>
                <a:latin typeface="Times New Roman" panose="02020603050405020304" pitchFamily="18" charset="0"/>
                <a:cs typeface="Times New Roman" panose="02020603050405020304" pitchFamily="18" charset="0"/>
              </a:rPr>
              <a:t>. Due to which many of the students though present in the class are marked absent. Ultimately they end up having an attendance shortage.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Students mostly are not able to access and make use of college facilities to their maximum benefit. This also includes the many paid software, students can use for their better learning, project work, easier understanding of the concepts etc. for free by using the college’s email id.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Students majorly face issues and also a big security threat when paying fees. Mostly these are due to the slow and unresponsive banking servers, the delay in the OTPs due to which the transaction can get failed and also some error due to which the amount would have been deducted from their account and not reflecting in the college’s bank account.</a:t>
            </a:r>
          </a:p>
        </p:txBody>
      </p:sp>
      <p:sp>
        <p:nvSpPr>
          <p:cNvPr id="7" name="Title 6">
            <a:extLst>
              <a:ext uri="{FF2B5EF4-FFF2-40B4-BE49-F238E27FC236}">
                <a16:creationId xmlns:a16="http://schemas.microsoft.com/office/drawing/2014/main" id="{41073035-8C33-C538-7E74-2000904F1948}"/>
              </a:ext>
            </a:extLst>
          </p:cNvPr>
          <p:cNvSpPr txBox="1">
            <a:spLocks/>
          </p:cNvSpPr>
          <p:nvPr/>
        </p:nvSpPr>
        <p:spPr>
          <a:xfrm>
            <a:off x="4348243" y="264198"/>
            <a:ext cx="2990048" cy="5283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Problem Statement</a:t>
            </a:r>
          </a:p>
        </p:txBody>
      </p:sp>
      <p:sp>
        <p:nvSpPr>
          <p:cNvPr id="8" name="Footer Placeholder 7">
            <a:extLst>
              <a:ext uri="{FF2B5EF4-FFF2-40B4-BE49-F238E27FC236}">
                <a16:creationId xmlns:a16="http://schemas.microsoft.com/office/drawing/2014/main" id="{6E5EF303-2D19-1FAB-B890-AE97928F0D85}"/>
              </a:ext>
            </a:extLst>
          </p:cNvPr>
          <p:cNvSpPr>
            <a:spLocks noGrp="1"/>
          </p:cNvSpPr>
          <p:nvPr>
            <p:ph type="ftr" sz="quarter" idx="11"/>
          </p:nvPr>
        </p:nvSpPr>
        <p:spPr/>
        <p:txBody>
          <a:bodyPr/>
          <a:lstStyle/>
          <a:p>
            <a:r>
              <a:rPr lang="en-IN"/>
              <a:t>Department of ECE</a:t>
            </a:r>
          </a:p>
        </p:txBody>
      </p:sp>
      <p:sp>
        <p:nvSpPr>
          <p:cNvPr id="9" name="Slide Number Placeholder 8">
            <a:extLst>
              <a:ext uri="{FF2B5EF4-FFF2-40B4-BE49-F238E27FC236}">
                <a16:creationId xmlns:a16="http://schemas.microsoft.com/office/drawing/2014/main" id="{D32F5E55-708D-445C-E476-698CFF3D7D4B}"/>
              </a:ext>
            </a:extLst>
          </p:cNvPr>
          <p:cNvSpPr>
            <a:spLocks noGrp="1"/>
          </p:cNvSpPr>
          <p:nvPr>
            <p:ph type="sldNum" sz="quarter" idx="12"/>
          </p:nvPr>
        </p:nvSpPr>
        <p:spPr/>
        <p:txBody>
          <a:bodyPr/>
          <a:lstStyle/>
          <a:p>
            <a:fld id="{6C064AFA-5C4A-41F6-9F84-FD535CC152C2}" type="slidenum">
              <a:rPr lang="en-IN" smtClean="0"/>
              <a:t>3</a:t>
            </a:fld>
            <a:endParaRPr lang="en-IN"/>
          </a:p>
        </p:txBody>
      </p:sp>
    </p:spTree>
    <p:extLst>
      <p:ext uri="{BB962C8B-B14F-4D97-AF65-F5344CB8AC3E}">
        <p14:creationId xmlns:p14="http://schemas.microsoft.com/office/powerpoint/2010/main" val="378756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58E73C32-3373-8A6A-9AE4-507869EDD148}"/>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DEF9D4D6-694A-CF7A-7F84-97F9A40350C4}"/>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38A2BAB8-9425-7A3B-E453-7E9618D7A43C}"/>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432F7E35-E8C5-E088-01AD-DF8C27A3BF4E}"/>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itle 6">
            <a:extLst>
              <a:ext uri="{FF2B5EF4-FFF2-40B4-BE49-F238E27FC236}">
                <a16:creationId xmlns:a16="http://schemas.microsoft.com/office/drawing/2014/main" id="{97049775-D766-05B5-AABB-676E752B2481}"/>
              </a:ext>
            </a:extLst>
          </p:cNvPr>
          <p:cNvSpPr txBox="1">
            <a:spLocks/>
          </p:cNvSpPr>
          <p:nvPr/>
        </p:nvSpPr>
        <p:spPr>
          <a:xfrm>
            <a:off x="4642139" y="325621"/>
            <a:ext cx="2451388" cy="5283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latin typeface="Times New Roman" panose="02020603050405020304" pitchFamily="18" charset="0"/>
                <a:cs typeface="Times New Roman" panose="02020603050405020304" pitchFamily="18" charset="0"/>
              </a:rPr>
              <a:t>Methodology </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AFB13F4-4828-6A5A-221D-71FCDD04D198}"/>
              </a:ext>
            </a:extLst>
          </p:cNvPr>
          <p:cNvSpPr txBox="1"/>
          <p:nvPr/>
        </p:nvSpPr>
        <p:spPr>
          <a:xfrm>
            <a:off x="0" y="1086428"/>
            <a:ext cx="12151878" cy="230832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We provide every student  with a unique RFID card which has a unique number associated with it which can be read by the RFID tag reader.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number is then related to the user through methods of coding.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student  with the card can access the facilities of the college, can give attendance through the card by scanning it to the reader. So, the students ID card can be made as an RFID card with an unique number to it which can be used for multiple purposes in college. </a:t>
            </a:r>
            <a:endParaRPr lang="en-IN"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AFDEF798-2200-49F1-9156-44579CA86CE3}"/>
              </a:ext>
            </a:extLst>
          </p:cNvPr>
          <p:cNvSpPr>
            <a:spLocks noGrp="1"/>
          </p:cNvSpPr>
          <p:nvPr>
            <p:ph type="ftr" sz="quarter" idx="11"/>
          </p:nvPr>
        </p:nvSpPr>
        <p:spPr/>
        <p:txBody>
          <a:bodyPr/>
          <a:lstStyle/>
          <a:p>
            <a:r>
              <a:rPr lang="en-IN"/>
              <a:t>Department of ECE</a:t>
            </a:r>
          </a:p>
        </p:txBody>
      </p:sp>
      <p:sp>
        <p:nvSpPr>
          <p:cNvPr id="10" name="Slide Number Placeholder 9">
            <a:extLst>
              <a:ext uri="{FF2B5EF4-FFF2-40B4-BE49-F238E27FC236}">
                <a16:creationId xmlns:a16="http://schemas.microsoft.com/office/drawing/2014/main" id="{60DB7866-20EA-B6D7-02B0-38D43C6BFD0E}"/>
              </a:ext>
            </a:extLst>
          </p:cNvPr>
          <p:cNvSpPr>
            <a:spLocks noGrp="1"/>
          </p:cNvSpPr>
          <p:nvPr>
            <p:ph type="sldNum" sz="quarter" idx="12"/>
          </p:nvPr>
        </p:nvSpPr>
        <p:spPr/>
        <p:txBody>
          <a:bodyPr/>
          <a:lstStyle/>
          <a:p>
            <a:fld id="{6C064AFA-5C4A-41F6-9F84-FD535CC152C2}" type="slidenum">
              <a:rPr lang="en-IN" smtClean="0"/>
              <a:t>4</a:t>
            </a:fld>
            <a:endParaRPr lang="en-IN"/>
          </a:p>
        </p:txBody>
      </p:sp>
    </p:spTree>
    <p:extLst>
      <p:ext uri="{BB962C8B-B14F-4D97-AF65-F5344CB8AC3E}">
        <p14:creationId xmlns:p14="http://schemas.microsoft.com/office/powerpoint/2010/main" val="131586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3B84C04B-CBAD-8586-50D8-31A1BBFB1015}"/>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268E8437-9C55-76CA-D8C3-0DEA615F22ED}"/>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C7B8D485-3B15-9759-833E-9D0858D64B25}"/>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16B8563E-DF07-5A20-D51B-9F1911686F14}"/>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Rectangle 1">
            <a:extLst>
              <a:ext uri="{FF2B5EF4-FFF2-40B4-BE49-F238E27FC236}">
                <a16:creationId xmlns:a16="http://schemas.microsoft.com/office/drawing/2014/main" id="{951028C4-3E57-EA92-8E01-0DD43E55B51A}"/>
              </a:ext>
            </a:extLst>
          </p:cNvPr>
          <p:cNvSpPr>
            <a:spLocks noChangeArrowheads="1"/>
          </p:cNvSpPr>
          <p:nvPr/>
        </p:nvSpPr>
        <p:spPr bwMode="auto">
          <a:xfrm>
            <a:off x="83127" y="837163"/>
            <a:ext cx="11571727"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 ID cards can be used as canteen card.</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 ID cards can be used to issue books in libraries.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 ID cards can be used to take attendance for every class.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 ID cards can be used as access control in facilities.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Students’ ID cards can be used as </a:t>
            </a:r>
            <a:r>
              <a:rPr lang="en-US" dirty="0" err="1">
                <a:latin typeface="Times New Roman" panose="02020603050405020304" pitchFamily="18" charset="0"/>
                <a:cs typeface="Times New Roman" panose="02020603050405020304" pitchFamily="18" charset="0"/>
              </a:rPr>
              <a:t>atm</a:t>
            </a:r>
            <a:r>
              <a:rPr lang="en-US" dirty="0">
                <a:latin typeface="Times New Roman" panose="02020603050405020304" pitchFamily="18" charset="0"/>
                <a:cs typeface="Times New Roman" panose="02020603050405020304" pitchFamily="18" charset="0"/>
              </a:rPr>
              <a:t>/metro cards.</a:t>
            </a:r>
          </a:p>
          <a:p>
            <a:pPr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7" name="Title 6">
            <a:extLst>
              <a:ext uri="{FF2B5EF4-FFF2-40B4-BE49-F238E27FC236}">
                <a16:creationId xmlns:a16="http://schemas.microsoft.com/office/drawing/2014/main" id="{6A0BF0EC-88DD-6C89-DBCC-B477BFB1EB85}"/>
              </a:ext>
            </a:extLst>
          </p:cNvPr>
          <p:cNvSpPr txBox="1">
            <a:spLocks/>
          </p:cNvSpPr>
          <p:nvPr/>
        </p:nvSpPr>
        <p:spPr>
          <a:xfrm>
            <a:off x="4642139" y="325621"/>
            <a:ext cx="1934151" cy="5283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Objectives</a:t>
            </a:r>
          </a:p>
        </p:txBody>
      </p:sp>
      <p:sp>
        <p:nvSpPr>
          <p:cNvPr id="8" name="Footer Placeholder 7">
            <a:extLst>
              <a:ext uri="{FF2B5EF4-FFF2-40B4-BE49-F238E27FC236}">
                <a16:creationId xmlns:a16="http://schemas.microsoft.com/office/drawing/2014/main" id="{03D4EE39-FAAF-ADA9-1D55-2C9FC8A665A1}"/>
              </a:ext>
            </a:extLst>
          </p:cNvPr>
          <p:cNvSpPr>
            <a:spLocks noGrp="1"/>
          </p:cNvSpPr>
          <p:nvPr>
            <p:ph type="ftr" sz="quarter" idx="11"/>
          </p:nvPr>
        </p:nvSpPr>
        <p:spPr/>
        <p:txBody>
          <a:bodyPr/>
          <a:lstStyle/>
          <a:p>
            <a:r>
              <a:rPr lang="en-IN"/>
              <a:t>Department of ECE</a:t>
            </a:r>
          </a:p>
        </p:txBody>
      </p:sp>
      <p:sp>
        <p:nvSpPr>
          <p:cNvPr id="9" name="Slide Number Placeholder 8">
            <a:extLst>
              <a:ext uri="{FF2B5EF4-FFF2-40B4-BE49-F238E27FC236}">
                <a16:creationId xmlns:a16="http://schemas.microsoft.com/office/drawing/2014/main" id="{942D7A25-A54F-5A7C-E3E1-85D33979847A}"/>
              </a:ext>
            </a:extLst>
          </p:cNvPr>
          <p:cNvSpPr>
            <a:spLocks noGrp="1"/>
          </p:cNvSpPr>
          <p:nvPr>
            <p:ph type="sldNum" sz="quarter" idx="12"/>
          </p:nvPr>
        </p:nvSpPr>
        <p:spPr/>
        <p:txBody>
          <a:bodyPr/>
          <a:lstStyle/>
          <a:p>
            <a:fld id="{6C064AFA-5C4A-41F6-9F84-FD535CC152C2}" type="slidenum">
              <a:rPr lang="en-IN" smtClean="0"/>
              <a:t>5</a:t>
            </a:fld>
            <a:endParaRPr lang="en-IN"/>
          </a:p>
        </p:txBody>
      </p:sp>
    </p:spTree>
    <p:extLst>
      <p:ext uri="{BB962C8B-B14F-4D97-AF65-F5344CB8AC3E}">
        <p14:creationId xmlns:p14="http://schemas.microsoft.com/office/powerpoint/2010/main" val="250657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7819A03F-2135-4630-B7EC-30D35FF894E2}"/>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A0D284E8-14B3-E245-BA00-FDC3B558FB69}"/>
              </a:ext>
            </a:extLst>
          </p:cNvPr>
          <p:cNvSpPr>
            <a:spLocks noChangeArrowheads="1"/>
          </p:cNvSpPr>
          <p:nvPr/>
        </p:nvSpPr>
        <p:spPr bwMode="auto">
          <a:xfrm>
            <a:off x="263706" y="14638"/>
            <a:ext cx="708025" cy="7096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66D40C70-DAE4-FD23-A745-E639398D3775}"/>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D3AD0983-DF68-213E-3CC0-940E9E4A9550}"/>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6" name="image8.jpeg">
            <a:extLst>
              <a:ext uri="{FF2B5EF4-FFF2-40B4-BE49-F238E27FC236}">
                <a16:creationId xmlns:a16="http://schemas.microsoft.com/office/drawing/2014/main" id="{B0C61143-59E1-62B5-2116-B8BD4940D99D}"/>
              </a:ext>
            </a:extLst>
          </p:cNvPr>
          <p:cNvPicPr>
            <a:picLocks/>
          </p:cNvPicPr>
          <p:nvPr/>
        </p:nvPicPr>
        <p:blipFill>
          <a:blip r:embed="rId4" cstate="print"/>
          <a:srcRect/>
          <a:stretch/>
        </p:blipFill>
        <p:spPr>
          <a:xfrm>
            <a:off x="3517700" y="2410691"/>
            <a:ext cx="4711899" cy="3999345"/>
          </a:xfrm>
          <a:prstGeom prst="rect">
            <a:avLst/>
          </a:prstGeom>
        </p:spPr>
      </p:pic>
      <p:sp>
        <p:nvSpPr>
          <p:cNvPr id="7" name="TextBox 6">
            <a:extLst>
              <a:ext uri="{FF2B5EF4-FFF2-40B4-BE49-F238E27FC236}">
                <a16:creationId xmlns:a16="http://schemas.microsoft.com/office/drawing/2014/main" id="{3FEF07EC-7C02-0A96-796D-68D970A24928}"/>
              </a:ext>
            </a:extLst>
          </p:cNvPr>
          <p:cNvSpPr txBox="1"/>
          <p:nvPr/>
        </p:nvSpPr>
        <p:spPr>
          <a:xfrm>
            <a:off x="4321265" y="309169"/>
            <a:ext cx="2058577"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Arduino UNO</a:t>
            </a:r>
          </a:p>
        </p:txBody>
      </p:sp>
      <p:sp>
        <p:nvSpPr>
          <p:cNvPr id="8" name="TextBox 7">
            <a:extLst>
              <a:ext uri="{FF2B5EF4-FFF2-40B4-BE49-F238E27FC236}">
                <a16:creationId xmlns:a16="http://schemas.microsoft.com/office/drawing/2014/main" id="{54E0895A-1E4C-FC69-5BD1-8F344AC9FB05}"/>
              </a:ext>
            </a:extLst>
          </p:cNvPr>
          <p:cNvSpPr txBox="1"/>
          <p:nvPr/>
        </p:nvSpPr>
        <p:spPr>
          <a:xfrm>
            <a:off x="0" y="804456"/>
            <a:ext cx="12192000" cy="1200329"/>
          </a:xfrm>
          <a:prstGeom prst="rect">
            <a:avLst/>
          </a:prstGeom>
          <a:noFill/>
        </p:spPr>
        <p:txBody>
          <a:bodyPr wrap="square" rtlCol="0">
            <a:spAutoFit/>
          </a:bodyPr>
          <a:lstStyle/>
          <a:p>
            <a:pPr algn="just"/>
            <a:r>
              <a:rPr lang="en-US" b="0" i="0" dirty="0">
                <a:solidFill>
                  <a:srgbClr val="202122"/>
                </a:solidFill>
                <a:effectLst/>
                <a:latin typeface="Times New Roman" panose="02020603050405020304" pitchFamily="18" charset="0"/>
                <a:cs typeface="Times New Roman" panose="02020603050405020304" pitchFamily="18" charset="0"/>
              </a:rPr>
              <a:t>The </a:t>
            </a:r>
            <a:r>
              <a:rPr lang="en-US" b="0" dirty="0">
                <a:solidFill>
                  <a:srgbClr val="202122"/>
                </a:solidFill>
                <a:latin typeface="Times New Roman" panose="02020603050405020304" pitchFamily="18" charset="0"/>
                <a:cs typeface="Times New Roman" panose="02020603050405020304" pitchFamily="18" charset="0"/>
              </a:rPr>
              <a:t>A</a:t>
            </a:r>
            <a:r>
              <a:rPr lang="en-US" i="0" dirty="0">
                <a:solidFill>
                  <a:srgbClr val="202122"/>
                </a:solidFill>
                <a:effectLst/>
                <a:latin typeface="Times New Roman" panose="02020603050405020304" pitchFamily="18" charset="0"/>
                <a:cs typeface="Times New Roman" panose="02020603050405020304" pitchFamily="18" charset="0"/>
              </a:rPr>
              <a:t>rduino Uno </a:t>
            </a:r>
            <a:r>
              <a:rPr lang="en-US" b="0" i="0" dirty="0">
                <a:solidFill>
                  <a:srgbClr val="202122"/>
                </a:solidFill>
                <a:effectLst/>
                <a:latin typeface="Times New Roman" panose="02020603050405020304" pitchFamily="18" charset="0"/>
                <a:cs typeface="Times New Roman" panose="02020603050405020304" pitchFamily="18" charset="0"/>
              </a:rPr>
              <a:t>is an </a:t>
            </a:r>
            <a:r>
              <a:rPr lang="en-US" b="0" i="0" u="none" strike="noStrike" dirty="0">
                <a:effectLst/>
                <a:latin typeface="Times New Roman" panose="02020603050405020304" pitchFamily="18" charset="0"/>
                <a:cs typeface="Times New Roman" panose="02020603050405020304" pitchFamily="18" charset="0"/>
              </a:rPr>
              <a:t>open-source</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microcontroller</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board. The</a:t>
            </a:r>
            <a:r>
              <a:rPr lang="en-US" b="0" i="0" dirty="0">
                <a:solidFill>
                  <a:srgbClr val="202122"/>
                </a:solidFill>
                <a:effectLst/>
                <a:latin typeface="Times New Roman" panose="02020603050405020304" pitchFamily="18" charset="0"/>
                <a:cs typeface="Times New Roman" panose="02020603050405020304" pitchFamily="18" charset="0"/>
              </a:rPr>
              <a:t> board is equipped with sets of digital and analog </a:t>
            </a:r>
            <a:r>
              <a:rPr lang="en-US" b="0" i="0" u="none" strike="noStrike" dirty="0">
                <a:effectLst/>
                <a:latin typeface="Times New Roman" panose="02020603050405020304" pitchFamily="18" charset="0"/>
                <a:cs typeface="Times New Roman" panose="02020603050405020304" pitchFamily="18" charset="0"/>
              </a:rPr>
              <a:t>input</a:t>
            </a:r>
            <a:r>
              <a:rPr lang="en-US" b="0" i="0" u="none" strike="noStrike" dirty="0">
                <a:solidFill>
                  <a:srgbClr val="0645AD"/>
                </a:solidFill>
                <a:effectLst/>
                <a:latin typeface="Times New Roman" panose="02020603050405020304" pitchFamily="18" charset="0"/>
                <a:cs typeface="Times New Roman" panose="02020603050405020304" pitchFamily="18" charset="0"/>
              </a:rPr>
              <a:t>/</a:t>
            </a:r>
            <a:r>
              <a:rPr lang="en-US" b="0" i="0" u="none" strike="noStrike" dirty="0">
                <a:effectLst/>
                <a:latin typeface="Times New Roman" panose="02020603050405020304" pitchFamily="18" charset="0"/>
                <a:cs typeface="Times New Roman" panose="02020603050405020304" pitchFamily="18" charset="0"/>
              </a:rPr>
              <a:t>output</a:t>
            </a:r>
            <a:r>
              <a:rPr lang="en-US" b="0" i="0" dirty="0">
                <a:solidFill>
                  <a:srgbClr val="202122"/>
                </a:solidFill>
                <a:effectLst/>
                <a:latin typeface="Times New Roman" panose="02020603050405020304" pitchFamily="18" charset="0"/>
                <a:cs typeface="Times New Roman" panose="02020603050405020304" pitchFamily="18" charset="0"/>
              </a:rPr>
              <a:t> (I/O) pins that may be interfaced to various </a:t>
            </a:r>
            <a:r>
              <a:rPr lang="en-US" b="0" i="0" u="none" strike="noStrike" dirty="0">
                <a:effectLst/>
                <a:latin typeface="Times New Roman" panose="02020603050405020304" pitchFamily="18" charset="0"/>
                <a:cs typeface="Times New Roman" panose="02020603050405020304" pitchFamily="18" charset="0"/>
              </a:rPr>
              <a:t>expansion</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boards</a:t>
            </a:r>
            <a:r>
              <a:rPr lang="en-US" b="0" i="0" dirty="0">
                <a:solidFill>
                  <a:srgbClr val="202122"/>
                </a:solidFill>
                <a:effectLst/>
                <a:latin typeface="Times New Roman" panose="02020603050405020304" pitchFamily="18" charset="0"/>
                <a:cs typeface="Times New Roman" panose="02020603050405020304" pitchFamily="18" charset="0"/>
              </a:rPr>
              <a:t> (shields) and other circuits. The board has 14 digital I/O pins (six capable of </a:t>
            </a:r>
            <a:r>
              <a:rPr lang="en-US" b="0" i="0" u="none" strike="noStrike" dirty="0">
                <a:effectLst/>
                <a:latin typeface="Times New Roman" panose="02020603050405020304" pitchFamily="18" charset="0"/>
                <a:cs typeface="Times New Roman" panose="02020603050405020304" pitchFamily="18" charset="0"/>
              </a:rPr>
              <a:t>PWM</a:t>
            </a:r>
            <a:r>
              <a:rPr lang="en-US" b="0" i="0" dirty="0">
                <a:solidFill>
                  <a:srgbClr val="202122"/>
                </a:solidFill>
                <a:effectLst/>
                <a:latin typeface="Times New Roman" panose="02020603050405020304" pitchFamily="18" charset="0"/>
                <a:cs typeface="Times New Roman" panose="02020603050405020304" pitchFamily="18" charset="0"/>
              </a:rPr>
              <a:t> output), 6 analog I/O pins, and is programmable with the </a:t>
            </a:r>
            <a:r>
              <a:rPr lang="en-US" b="0" i="0" u="none" strike="noStrike" dirty="0">
                <a:effectLst/>
                <a:latin typeface="Times New Roman" panose="02020603050405020304" pitchFamily="18" charset="0"/>
                <a:cs typeface="Times New Roman" panose="02020603050405020304" pitchFamily="18" charset="0"/>
              </a:rPr>
              <a:t>Arduino</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IDE</a:t>
            </a:r>
            <a:r>
              <a:rPr lang="en-US" b="0" i="0" dirty="0">
                <a:solidFill>
                  <a:srgbClr val="202122"/>
                </a:solidFill>
                <a:effectLst/>
                <a:latin typeface="Times New Roman" panose="02020603050405020304" pitchFamily="18" charset="0"/>
                <a:cs typeface="Times New Roman" panose="02020603050405020304" pitchFamily="18" charset="0"/>
              </a:rPr>
              <a:t> (Integrated Development Environment), via a type B </a:t>
            </a:r>
            <a:r>
              <a:rPr lang="en-US" b="0" i="0" u="none" strike="noStrike" dirty="0">
                <a:effectLst/>
                <a:latin typeface="Times New Roman" panose="02020603050405020304" pitchFamily="18" charset="0"/>
                <a:cs typeface="Times New Roman" panose="02020603050405020304" pitchFamily="18" charset="0"/>
              </a:rPr>
              <a:t>USB</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cable</a:t>
            </a:r>
            <a:r>
              <a:rPr lang="en-US" b="0" i="0" dirty="0">
                <a:solidFill>
                  <a:srgbClr val="202122"/>
                </a:solidFill>
                <a:effectLst/>
                <a:latin typeface="Times New Roman" panose="02020603050405020304" pitchFamily="18" charset="0"/>
                <a:cs typeface="Times New Roman" panose="02020603050405020304" pitchFamily="18" charset="0"/>
              </a:rPr>
              <a:t>. It can be powered by the USB cable or by an external </a:t>
            </a:r>
            <a:r>
              <a:rPr lang="en-US" b="0" i="0" u="none" strike="noStrike" dirty="0">
                <a:effectLst/>
                <a:latin typeface="Times New Roman" panose="02020603050405020304" pitchFamily="18" charset="0"/>
                <a:cs typeface="Times New Roman" panose="02020603050405020304" pitchFamily="18" charset="0"/>
              </a:rPr>
              <a:t>9-volt</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battery</a:t>
            </a:r>
            <a:r>
              <a:rPr lang="en-US" b="0" i="0" u="none" strike="noStrike" dirty="0">
                <a:solidFill>
                  <a:srgbClr val="0645AD"/>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C4E2FE0D-914E-3D4E-E83A-E4D65AC302AF}"/>
              </a:ext>
            </a:extLst>
          </p:cNvPr>
          <p:cNvSpPr>
            <a:spLocks noGrp="1"/>
          </p:cNvSpPr>
          <p:nvPr>
            <p:ph type="ftr" sz="quarter" idx="11"/>
          </p:nvPr>
        </p:nvSpPr>
        <p:spPr/>
        <p:txBody>
          <a:bodyPr/>
          <a:lstStyle/>
          <a:p>
            <a:r>
              <a:rPr lang="en-IN"/>
              <a:t>Department of ECE</a:t>
            </a:r>
          </a:p>
        </p:txBody>
      </p:sp>
      <p:sp>
        <p:nvSpPr>
          <p:cNvPr id="10" name="Slide Number Placeholder 9">
            <a:extLst>
              <a:ext uri="{FF2B5EF4-FFF2-40B4-BE49-F238E27FC236}">
                <a16:creationId xmlns:a16="http://schemas.microsoft.com/office/drawing/2014/main" id="{3F170EF8-D6EA-4538-40FA-2904D02C4EBC}"/>
              </a:ext>
            </a:extLst>
          </p:cNvPr>
          <p:cNvSpPr>
            <a:spLocks noGrp="1"/>
          </p:cNvSpPr>
          <p:nvPr>
            <p:ph type="sldNum" sz="quarter" idx="12"/>
          </p:nvPr>
        </p:nvSpPr>
        <p:spPr/>
        <p:txBody>
          <a:bodyPr/>
          <a:lstStyle/>
          <a:p>
            <a:fld id="{6C064AFA-5C4A-41F6-9F84-FD535CC152C2}" type="slidenum">
              <a:rPr lang="en-IN" smtClean="0"/>
              <a:t>6</a:t>
            </a:fld>
            <a:endParaRPr lang="en-IN"/>
          </a:p>
        </p:txBody>
      </p:sp>
    </p:spTree>
    <p:extLst>
      <p:ext uri="{BB962C8B-B14F-4D97-AF65-F5344CB8AC3E}">
        <p14:creationId xmlns:p14="http://schemas.microsoft.com/office/powerpoint/2010/main" val="382049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09769F6C-9B06-6B19-7D26-43442242FC55}"/>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4751FE26-2868-6D92-A2E0-4B86C0E4208B}"/>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4EFCBFFE-6522-22C2-97DD-4F70ACBD15FA}"/>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CEC4A1CC-F470-5742-F163-766AFBA45879}"/>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extBox 5">
            <a:extLst>
              <a:ext uri="{FF2B5EF4-FFF2-40B4-BE49-F238E27FC236}">
                <a16:creationId xmlns:a16="http://schemas.microsoft.com/office/drawing/2014/main" id="{6B58B62F-2309-8591-9768-7C620F28A91A}"/>
              </a:ext>
            </a:extLst>
          </p:cNvPr>
          <p:cNvSpPr txBox="1"/>
          <p:nvPr/>
        </p:nvSpPr>
        <p:spPr>
          <a:xfrm>
            <a:off x="3704437" y="231946"/>
            <a:ext cx="6391094"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Hardware Components</a:t>
            </a:r>
          </a:p>
        </p:txBody>
      </p:sp>
      <p:sp>
        <p:nvSpPr>
          <p:cNvPr id="7" name="TextBox 6">
            <a:extLst>
              <a:ext uri="{FF2B5EF4-FFF2-40B4-BE49-F238E27FC236}">
                <a16:creationId xmlns:a16="http://schemas.microsoft.com/office/drawing/2014/main" id="{4C336573-A736-22A0-641D-25C367BA50B2}"/>
              </a:ext>
            </a:extLst>
          </p:cNvPr>
          <p:cNvSpPr txBox="1"/>
          <p:nvPr/>
        </p:nvSpPr>
        <p:spPr>
          <a:xfrm>
            <a:off x="0" y="792501"/>
            <a:ext cx="12192000" cy="1600438"/>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RFID Reader:</a:t>
            </a:r>
          </a:p>
          <a:p>
            <a:pPr algn="just"/>
            <a:r>
              <a:rPr lang="en-IN" dirty="0">
                <a:latin typeface="Times New Roman" panose="02020603050405020304" pitchFamily="18" charset="0"/>
                <a:cs typeface="Times New Roman" panose="02020603050405020304" pitchFamily="18" charset="0"/>
              </a:rPr>
              <a:t>RFID reader is a device which transmits radio waves using a signal generator through antenna. These waves hits the object and a feedback signal is generated back to the receiver so that the object can be identified. </a:t>
            </a:r>
          </a:p>
          <a:p>
            <a:pPr algn="just"/>
            <a:endParaRPr lang="en-IN" dirty="0">
              <a:latin typeface="Times New Roman" panose="02020603050405020304" pitchFamily="18" charset="0"/>
              <a:cs typeface="Times New Roman" panose="02020603050405020304" pitchFamily="18" charset="0"/>
            </a:endParaRPr>
          </a:p>
          <a:p>
            <a:pPr algn="ctr"/>
            <a:endParaRPr lang="en-IN" sz="2000" b="1" i="1" dirty="0">
              <a:latin typeface="Times New Roman" panose="02020603050405020304" pitchFamily="18" charset="0"/>
              <a:cs typeface="Times New Roman" panose="02020603050405020304" pitchFamily="18" charset="0"/>
            </a:endParaRPr>
          </a:p>
        </p:txBody>
      </p:sp>
      <p:pic>
        <p:nvPicPr>
          <p:cNvPr id="8" name="Picture 6" descr="RC522 RFID Module Pinout, Features, Specs &amp; How to Use It">
            <a:extLst>
              <a:ext uri="{FF2B5EF4-FFF2-40B4-BE49-F238E27FC236}">
                <a16:creationId xmlns:a16="http://schemas.microsoft.com/office/drawing/2014/main" id="{05BDC9A6-BD4B-B499-B2DE-BC6D2DAEA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475" y="2244035"/>
            <a:ext cx="4783125" cy="357383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7">
            <a:extLst>
              <a:ext uri="{FF2B5EF4-FFF2-40B4-BE49-F238E27FC236}">
                <a16:creationId xmlns:a16="http://schemas.microsoft.com/office/drawing/2014/main" id="{105164CA-B995-B882-15E3-50D50721ABF2}"/>
              </a:ext>
            </a:extLst>
          </p:cNvPr>
          <p:cNvSpPr>
            <a:spLocks noGrp="1"/>
          </p:cNvSpPr>
          <p:nvPr>
            <p:ph type="ftr" sz="quarter" idx="11"/>
          </p:nvPr>
        </p:nvSpPr>
        <p:spPr>
          <a:xfrm>
            <a:off x="4038600" y="6356350"/>
            <a:ext cx="4114800" cy="365125"/>
          </a:xfrm>
        </p:spPr>
        <p:txBody>
          <a:bodyPr/>
          <a:lstStyle/>
          <a:p>
            <a:r>
              <a:rPr lang="en-IN"/>
              <a:t>Department of ECE</a:t>
            </a:r>
          </a:p>
        </p:txBody>
      </p:sp>
      <p:sp>
        <p:nvSpPr>
          <p:cNvPr id="10" name="Slide Number Placeholder 8">
            <a:extLst>
              <a:ext uri="{FF2B5EF4-FFF2-40B4-BE49-F238E27FC236}">
                <a16:creationId xmlns:a16="http://schemas.microsoft.com/office/drawing/2014/main" id="{4EDFEB17-D174-A9D4-38A5-723A890FEEB4}"/>
              </a:ext>
            </a:extLst>
          </p:cNvPr>
          <p:cNvSpPr>
            <a:spLocks noGrp="1"/>
          </p:cNvSpPr>
          <p:nvPr>
            <p:ph type="sldNum" sz="quarter" idx="12"/>
          </p:nvPr>
        </p:nvSpPr>
        <p:spPr>
          <a:xfrm>
            <a:off x="8610600" y="6356350"/>
            <a:ext cx="2743200" cy="365125"/>
          </a:xfrm>
        </p:spPr>
        <p:txBody>
          <a:bodyPr/>
          <a:lstStyle/>
          <a:p>
            <a:fld id="{6C064AFA-5C4A-41F6-9F84-FD535CC152C2}" type="slidenum">
              <a:rPr lang="en-IN" smtClean="0"/>
              <a:t>7</a:t>
            </a:fld>
            <a:endParaRPr lang="en-IN"/>
          </a:p>
        </p:txBody>
      </p:sp>
    </p:spTree>
    <p:extLst>
      <p:ext uri="{BB962C8B-B14F-4D97-AF65-F5344CB8AC3E}">
        <p14:creationId xmlns:p14="http://schemas.microsoft.com/office/powerpoint/2010/main" val="53799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B800D312-A5DE-19A3-E229-A0B8671CF751}"/>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0F2F8063-77A1-76DE-DFFB-6296EC7FB736}"/>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8B1D1962-1CA9-9DAF-057B-928AEB96403A}"/>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9CE24233-CC72-FE0E-FBFF-495A8AE32E30}"/>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extBox 5">
            <a:extLst>
              <a:ext uri="{FF2B5EF4-FFF2-40B4-BE49-F238E27FC236}">
                <a16:creationId xmlns:a16="http://schemas.microsoft.com/office/drawing/2014/main" id="{853B912C-3669-E890-D416-1B467AAD61E9}"/>
              </a:ext>
            </a:extLst>
          </p:cNvPr>
          <p:cNvSpPr txBox="1"/>
          <p:nvPr/>
        </p:nvSpPr>
        <p:spPr>
          <a:xfrm>
            <a:off x="0" y="852820"/>
            <a:ext cx="12192000" cy="221599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RFID Tags:</a:t>
            </a:r>
          </a:p>
          <a:p>
            <a:r>
              <a:rPr lang="en-IN" dirty="0">
                <a:latin typeface="Times New Roman" panose="02020603050405020304" pitchFamily="18" charset="0"/>
                <a:cs typeface="Times New Roman" panose="02020603050405020304" pitchFamily="18" charset="0"/>
              </a:rPr>
              <a:t>Tags are the devices, of which information is to be tracked.</a:t>
            </a:r>
          </a:p>
          <a:p>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 are two types of RFID tags: </a:t>
            </a:r>
          </a:p>
          <a:p>
            <a:pPr algn="just"/>
            <a:r>
              <a:rPr lang="en-US" sz="2400" b="1" dirty="0">
                <a:latin typeface="Times New Roman" panose="02020603050405020304" pitchFamily="18" charset="0"/>
                <a:cs typeface="Times New Roman" panose="02020603050405020304" pitchFamily="18" charset="0"/>
              </a:rPr>
              <a:t>Passive tags: </a:t>
            </a:r>
            <a:r>
              <a:rPr lang="en-US" dirty="0">
                <a:latin typeface="Times New Roman" panose="02020603050405020304" pitchFamily="18" charset="0"/>
                <a:cs typeface="Times New Roman" panose="02020603050405020304" pitchFamily="18" charset="0"/>
              </a:rPr>
              <a:t>A passive RFID tag is powered by the electromagnetic energy, radiated from RFID reader antennas, based on back scattering. A passive tag can’t transmit radio waves of its own, and its information storage capacity and computing capability are limited. It can be read only at short range (0.6 to 3 meters).</a:t>
            </a:r>
            <a:endParaRPr lang="en-IN" dirty="0">
              <a:latin typeface="Times New Roman" panose="02020603050405020304" pitchFamily="18" charset="0"/>
              <a:cs typeface="Times New Roman" panose="02020603050405020304" pitchFamily="18" charset="0"/>
            </a:endParaRPr>
          </a:p>
        </p:txBody>
      </p:sp>
      <p:pic>
        <p:nvPicPr>
          <p:cNvPr id="7" name="Picture 2" descr="How does RFID reader reads a passive RFID tag? - Electrical Engineering  Stack Exchange">
            <a:extLst>
              <a:ext uri="{FF2B5EF4-FFF2-40B4-BE49-F238E27FC236}">
                <a16:creationId xmlns:a16="http://schemas.microsoft.com/office/drawing/2014/main" id="{7180BF46-B6C3-6F6B-82A4-30052EA62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218" y="3336706"/>
            <a:ext cx="2595563" cy="258402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19115085-97DB-21DC-082D-69EFB43165DB}"/>
              </a:ext>
            </a:extLst>
          </p:cNvPr>
          <p:cNvSpPr>
            <a:spLocks noGrp="1"/>
          </p:cNvSpPr>
          <p:nvPr>
            <p:ph type="ftr" sz="quarter" idx="11"/>
          </p:nvPr>
        </p:nvSpPr>
        <p:spPr>
          <a:xfrm>
            <a:off x="4038600" y="6356350"/>
            <a:ext cx="4114800" cy="365125"/>
          </a:xfrm>
        </p:spPr>
        <p:txBody>
          <a:bodyPr/>
          <a:lstStyle/>
          <a:p>
            <a:r>
              <a:rPr lang="en-IN"/>
              <a:t>Department of ECE</a:t>
            </a:r>
          </a:p>
        </p:txBody>
      </p:sp>
      <p:sp>
        <p:nvSpPr>
          <p:cNvPr id="9" name="Slide Number Placeholder 7">
            <a:extLst>
              <a:ext uri="{FF2B5EF4-FFF2-40B4-BE49-F238E27FC236}">
                <a16:creationId xmlns:a16="http://schemas.microsoft.com/office/drawing/2014/main" id="{2E1594C2-FE47-6D61-8AE5-A41F3EAAD267}"/>
              </a:ext>
            </a:extLst>
          </p:cNvPr>
          <p:cNvSpPr>
            <a:spLocks noGrp="1"/>
          </p:cNvSpPr>
          <p:nvPr>
            <p:ph type="sldNum" sz="quarter" idx="12"/>
          </p:nvPr>
        </p:nvSpPr>
        <p:spPr>
          <a:xfrm>
            <a:off x="8610600" y="6356350"/>
            <a:ext cx="2743200" cy="365125"/>
          </a:xfrm>
        </p:spPr>
        <p:txBody>
          <a:bodyPr/>
          <a:lstStyle/>
          <a:p>
            <a:fld id="{6C064AFA-5C4A-41F6-9F84-FD535CC152C2}" type="slidenum">
              <a:rPr lang="en-IN" smtClean="0"/>
              <a:t>8</a:t>
            </a:fld>
            <a:endParaRPr lang="en-IN"/>
          </a:p>
        </p:txBody>
      </p:sp>
    </p:spTree>
    <p:extLst>
      <p:ext uri="{BB962C8B-B14F-4D97-AF65-F5344CB8AC3E}">
        <p14:creationId xmlns:p14="http://schemas.microsoft.com/office/powerpoint/2010/main" val="250072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ACB57495-0F82-E6A0-5321-93A1871050BD}"/>
              </a:ext>
            </a:extLst>
          </p:cNvPr>
          <p:cNvSpPr>
            <a:spLocks/>
          </p:cNvSpPr>
          <p:nvPr/>
        </p:nvSpPr>
        <p:spPr bwMode="auto">
          <a:xfrm flipV="1">
            <a:off x="0" y="709612"/>
            <a:ext cx="12192000" cy="82889"/>
          </a:xfrm>
          <a:custGeom>
            <a:avLst/>
            <a:gdLst>
              <a:gd name="T0" fmla="*/ 0 w 18527395"/>
              <a:gd name="T1" fmla="*/ 18532565 w 18527395"/>
              <a:gd name="T2" fmla="*/ 0 60000 65536"/>
              <a:gd name="T3" fmla="*/ 0 60000 65536"/>
            </a:gdLst>
            <a:ahLst/>
            <a:cxnLst>
              <a:cxn ang="T2">
                <a:pos x="T0" y="0"/>
              </a:cxn>
              <a:cxn ang="T3">
                <a:pos x="T1" y="0"/>
              </a:cxn>
            </a:cxnLst>
            <a:rect l="0" t="0" r="r" b="b"/>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endParaRPr lang="en-IN" dirty="0"/>
          </a:p>
        </p:txBody>
      </p:sp>
      <p:sp>
        <p:nvSpPr>
          <p:cNvPr id="3" name="object 5">
            <a:extLst>
              <a:ext uri="{FF2B5EF4-FFF2-40B4-BE49-F238E27FC236}">
                <a16:creationId xmlns:a16="http://schemas.microsoft.com/office/drawing/2014/main" id="{276EA6A1-DC5F-887F-CE4E-C7694E5A4D2D}"/>
              </a:ext>
            </a:extLst>
          </p:cNvPr>
          <p:cNvSpPr>
            <a:spLocks noChangeArrowheads="1"/>
          </p:cNvSpPr>
          <p:nvPr/>
        </p:nvSpPr>
        <p:spPr bwMode="auto">
          <a:xfrm>
            <a:off x="263706" y="14638"/>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eaLnBrk="1" hangingPunct="1">
              <a:spcBef>
                <a:spcPct val="0"/>
              </a:spcBef>
            </a:pPr>
            <a:endParaRPr lang="en-US" altLang="en-US" dirty="0"/>
          </a:p>
        </p:txBody>
      </p:sp>
      <p:sp>
        <p:nvSpPr>
          <p:cNvPr id="4" name="object 8">
            <a:extLst>
              <a:ext uri="{FF2B5EF4-FFF2-40B4-BE49-F238E27FC236}">
                <a16:creationId xmlns:a16="http://schemas.microsoft.com/office/drawing/2014/main" id="{34102BFD-001A-6013-790A-9A7D0456FD98}"/>
              </a:ext>
            </a:extLst>
          </p:cNvPr>
          <p:cNvSpPr txBox="1"/>
          <p:nvPr/>
        </p:nvSpPr>
        <p:spPr>
          <a:xfrm>
            <a:off x="971731" y="97648"/>
            <a:ext cx="1371600" cy="492125"/>
          </a:xfrm>
          <a:prstGeom prst="rect">
            <a:avLst/>
          </a:prstGeom>
        </p:spPr>
        <p:txBody>
          <a:bodyPr lIns="0" tIns="17145" rIns="0" bIns="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endParaRPr lang="en-IN" sz="1600" spc="5" dirty="0">
              <a:solidFill>
                <a:srgbClr val="231F20"/>
              </a:solidFill>
              <a:latin typeface="Helvetica-Bold"/>
              <a:ea typeface="+mn-ea"/>
              <a:cs typeface="Helvetica-Bold"/>
            </a:endParaRP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5" name="Title 10">
            <a:extLst>
              <a:ext uri="{FF2B5EF4-FFF2-40B4-BE49-F238E27FC236}">
                <a16:creationId xmlns:a16="http://schemas.microsoft.com/office/drawing/2014/main" id="{C3F19117-ECB4-58B5-6FCE-D87FE2C2A519}"/>
              </a:ext>
            </a:extLst>
          </p:cNvPr>
          <p:cNvSpPr>
            <a:spLocks noGrp="1"/>
          </p:cNvSpPr>
          <p:nvPr/>
        </p:nvSpPr>
        <p:spPr bwMode="auto">
          <a:xfrm>
            <a:off x="7362825" y="240475"/>
            <a:ext cx="447260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spcBef>
                <a:spcPct val="0"/>
              </a:spcBef>
              <a:spcAft>
                <a:spcPct val="0"/>
              </a:spcAft>
              <a:defRPr sz="3000" b="0" i="1">
                <a:solidFill>
                  <a:srgbClr val="422C75"/>
                </a:solidFill>
                <a:latin typeface="Playfair Display"/>
                <a:ea typeface="ＭＳ Ｐゴシック" charset="0"/>
                <a:cs typeface="Playfair Display"/>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r>
              <a:rPr lang="en-US" altLang="en-US" dirty="0">
                <a:latin typeface="Playfair Display" charset="0"/>
                <a:ea typeface="ＭＳ Ｐゴシック" panose="020B0600070205080204" pitchFamily="34" charset="-128"/>
              </a:rPr>
              <a:t>Go, change the world</a:t>
            </a:r>
            <a:endParaRPr lang="en-US" altLang="en-US" i="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 name="TextBox 5">
            <a:extLst>
              <a:ext uri="{FF2B5EF4-FFF2-40B4-BE49-F238E27FC236}">
                <a16:creationId xmlns:a16="http://schemas.microsoft.com/office/drawing/2014/main" id="{AB5A1FA0-FB71-7D18-63F3-00902B875BC4}"/>
              </a:ext>
            </a:extLst>
          </p:cNvPr>
          <p:cNvSpPr txBox="1"/>
          <p:nvPr/>
        </p:nvSpPr>
        <p:spPr>
          <a:xfrm>
            <a:off x="0" y="792501"/>
            <a:ext cx="12192000" cy="1015663"/>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Active tags:</a:t>
            </a:r>
          </a:p>
          <a:p>
            <a:pPr algn="just"/>
            <a:r>
              <a:rPr lang="en-US" dirty="0">
                <a:latin typeface="Times New Roman" panose="02020603050405020304" pitchFamily="18" charset="0"/>
                <a:cs typeface="Times New Roman" panose="02020603050405020304" pitchFamily="18" charset="0"/>
              </a:rPr>
              <a:t>An active tag is powered by an on-board long-life battery that provides sufficient energy to allow independent communication capability within greater range (approximately 90 meters).</a:t>
            </a:r>
            <a:endParaRPr lang="en-IN" dirty="0">
              <a:latin typeface="Times New Roman" panose="02020603050405020304" pitchFamily="18" charset="0"/>
              <a:cs typeface="Times New Roman" panose="02020603050405020304" pitchFamily="18" charset="0"/>
            </a:endParaRPr>
          </a:p>
        </p:txBody>
      </p:sp>
      <p:pic>
        <p:nvPicPr>
          <p:cNvPr id="7" name="Picture 2" descr="UHF 433 MHz Active RFID Tags | RFID, Inc.">
            <a:extLst>
              <a:ext uri="{FF2B5EF4-FFF2-40B4-BE49-F238E27FC236}">
                <a16:creationId xmlns:a16="http://schemas.microsoft.com/office/drawing/2014/main" id="{432B9D65-0E96-C1BE-3778-9A14B223E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147" y="3048434"/>
            <a:ext cx="4872231" cy="282589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D7893F66-8DCB-2CFD-DEA2-F9DB48D3BB57}"/>
              </a:ext>
            </a:extLst>
          </p:cNvPr>
          <p:cNvSpPr>
            <a:spLocks noGrp="1"/>
          </p:cNvSpPr>
          <p:nvPr>
            <p:ph type="ftr" sz="quarter" idx="11"/>
          </p:nvPr>
        </p:nvSpPr>
        <p:spPr>
          <a:xfrm>
            <a:off x="4038600" y="6356350"/>
            <a:ext cx="4114800" cy="365125"/>
          </a:xfrm>
        </p:spPr>
        <p:txBody>
          <a:bodyPr/>
          <a:lstStyle/>
          <a:p>
            <a:r>
              <a:rPr lang="en-IN"/>
              <a:t>Department of ECE</a:t>
            </a:r>
          </a:p>
        </p:txBody>
      </p:sp>
      <p:sp>
        <p:nvSpPr>
          <p:cNvPr id="9" name="Slide Number Placeholder 7">
            <a:extLst>
              <a:ext uri="{FF2B5EF4-FFF2-40B4-BE49-F238E27FC236}">
                <a16:creationId xmlns:a16="http://schemas.microsoft.com/office/drawing/2014/main" id="{B8C88CD0-64EC-43D7-8135-11CECF71E611}"/>
              </a:ext>
            </a:extLst>
          </p:cNvPr>
          <p:cNvSpPr>
            <a:spLocks noGrp="1"/>
          </p:cNvSpPr>
          <p:nvPr>
            <p:ph type="sldNum" sz="quarter" idx="12"/>
          </p:nvPr>
        </p:nvSpPr>
        <p:spPr>
          <a:xfrm>
            <a:off x="8610600" y="6356350"/>
            <a:ext cx="2743200" cy="365125"/>
          </a:xfrm>
        </p:spPr>
        <p:txBody>
          <a:bodyPr/>
          <a:lstStyle/>
          <a:p>
            <a:fld id="{6C064AFA-5C4A-41F6-9F84-FD535CC152C2}" type="slidenum">
              <a:rPr lang="en-IN" smtClean="0"/>
              <a:t>9</a:t>
            </a:fld>
            <a:endParaRPr lang="en-IN"/>
          </a:p>
        </p:txBody>
      </p:sp>
    </p:spTree>
    <p:extLst>
      <p:ext uri="{BB962C8B-B14F-4D97-AF65-F5344CB8AC3E}">
        <p14:creationId xmlns:p14="http://schemas.microsoft.com/office/powerpoint/2010/main" val="1417312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TotalTime>
  <Words>1627</Words>
  <Application>Microsoft Office PowerPoint</Application>
  <PresentationFormat>Widescreen</PresentationFormat>
  <Paragraphs>186</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Helvetica Neue</vt:lpstr>
      <vt:lpstr>Helvetica-Bold</vt:lpstr>
      <vt:lpstr>Playfair Display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ASIM FATEHKHANI</cp:lastModifiedBy>
  <cp:revision>19</cp:revision>
  <dcterms:created xsi:type="dcterms:W3CDTF">2022-09-09T17:00:31Z</dcterms:created>
  <dcterms:modified xsi:type="dcterms:W3CDTF">2022-09-14T04:45:55Z</dcterms:modified>
</cp:coreProperties>
</file>